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66"/>
  </p:notesMasterIdLst>
  <p:handoutMasterIdLst>
    <p:handoutMasterId r:id="rId67"/>
  </p:handoutMasterIdLst>
  <p:sldIdLst>
    <p:sldId id="788" r:id="rId3"/>
    <p:sldId id="832" r:id="rId4"/>
    <p:sldId id="834" r:id="rId5"/>
    <p:sldId id="835" r:id="rId6"/>
    <p:sldId id="836" r:id="rId7"/>
    <p:sldId id="838" r:id="rId8"/>
    <p:sldId id="839" r:id="rId9"/>
    <p:sldId id="833" r:id="rId10"/>
    <p:sldId id="860" r:id="rId11"/>
    <p:sldId id="837" r:id="rId12"/>
    <p:sldId id="861" r:id="rId13"/>
    <p:sldId id="845" r:id="rId14"/>
    <p:sldId id="847" r:id="rId15"/>
    <p:sldId id="848" r:id="rId16"/>
    <p:sldId id="850" r:id="rId17"/>
    <p:sldId id="853" r:id="rId18"/>
    <p:sldId id="854" r:id="rId19"/>
    <p:sldId id="855" r:id="rId20"/>
    <p:sldId id="856" r:id="rId21"/>
    <p:sldId id="857" r:id="rId22"/>
    <p:sldId id="858" r:id="rId23"/>
    <p:sldId id="859" r:id="rId24"/>
    <p:sldId id="851" r:id="rId25"/>
    <p:sldId id="862" r:id="rId26"/>
    <p:sldId id="840" r:id="rId27"/>
    <p:sldId id="863" r:id="rId28"/>
    <p:sldId id="864" r:id="rId29"/>
    <p:sldId id="841" r:id="rId30"/>
    <p:sldId id="865" r:id="rId31"/>
    <p:sldId id="866" r:id="rId32"/>
    <p:sldId id="867" r:id="rId33"/>
    <p:sldId id="868" r:id="rId34"/>
    <p:sldId id="869" r:id="rId35"/>
    <p:sldId id="870" r:id="rId36"/>
    <p:sldId id="871" r:id="rId37"/>
    <p:sldId id="872" r:id="rId38"/>
    <p:sldId id="873" r:id="rId39"/>
    <p:sldId id="898" r:id="rId40"/>
    <p:sldId id="874" r:id="rId41"/>
    <p:sldId id="875" r:id="rId42"/>
    <p:sldId id="842" r:id="rId43"/>
    <p:sldId id="876" r:id="rId44"/>
    <p:sldId id="877" r:id="rId45"/>
    <p:sldId id="843" r:id="rId46"/>
    <p:sldId id="878" r:id="rId47"/>
    <p:sldId id="879" r:id="rId48"/>
    <p:sldId id="880" r:id="rId49"/>
    <p:sldId id="882" r:id="rId50"/>
    <p:sldId id="881" r:id="rId51"/>
    <p:sldId id="884" r:id="rId52"/>
    <p:sldId id="885" r:id="rId53"/>
    <p:sldId id="886" r:id="rId54"/>
    <p:sldId id="887" r:id="rId55"/>
    <p:sldId id="888" r:id="rId56"/>
    <p:sldId id="889" r:id="rId57"/>
    <p:sldId id="890" r:id="rId58"/>
    <p:sldId id="891" r:id="rId59"/>
    <p:sldId id="892" r:id="rId60"/>
    <p:sldId id="893" r:id="rId61"/>
    <p:sldId id="895" r:id="rId62"/>
    <p:sldId id="883" r:id="rId63"/>
    <p:sldId id="896" r:id="rId64"/>
    <p:sldId id="897" r:id="rId65"/>
  </p:sldIdLst>
  <p:sldSz cx="9144000" cy="6400800"/>
  <p:notesSz cx="7023100" cy="93091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199999"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enn Olander" initials="MO"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8" autoAdjust="0"/>
    <p:restoredTop sz="93728" autoAdjust="0"/>
  </p:normalViewPr>
  <p:slideViewPr>
    <p:cSldViewPr snapToGrid="0" showGuides="1">
      <p:cViewPr>
        <p:scale>
          <a:sx n="66" d="100"/>
          <a:sy n="66" d="100"/>
        </p:scale>
        <p:origin x="-684" y="-162"/>
      </p:cViewPr>
      <p:guideLst>
        <p:guide orient="horz" pos="548"/>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44"/>
    </p:cViewPr>
  </p:sorterViewPr>
  <p:notesViewPr>
    <p:cSldViewPr snapToGrid="0">
      <p:cViewPr varScale="1">
        <p:scale>
          <a:sx n="99" d="100"/>
          <a:sy n="99" d="100"/>
        </p:scale>
        <p:origin x="-256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36ADD18-F1DA-4900-B6F9-D3D3AC756725}" type="datetimeFigureOut">
              <a:rPr lang="en-US" smtClean="0"/>
              <a:pPr/>
              <a:t>8/16/2012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6527277-40CD-4981-980A-780DD3CBBA7F}" type="slidenum">
              <a:rPr lang="en-US" smtClean="0"/>
              <a:pPr/>
              <a:t>‹#›</a:t>
            </a:fld>
            <a:endParaRPr lang="en-US"/>
          </a:p>
        </p:txBody>
      </p:sp>
    </p:spTree>
    <p:extLst>
      <p:ext uri="{BB962C8B-B14F-4D97-AF65-F5344CB8AC3E}">
        <p14:creationId xmlns:p14="http://schemas.microsoft.com/office/powerpoint/2010/main" val="4267483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B8E10BF-AC13-4C79-833A-9345B1D95A1F}" type="datetimeFigureOut">
              <a:rPr lang="en-US" smtClean="0"/>
              <a:pPr/>
              <a:t>8/16/2012</a:t>
            </a:fld>
            <a:endParaRPr lang="en-US"/>
          </a:p>
        </p:txBody>
      </p:sp>
      <p:sp>
        <p:nvSpPr>
          <p:cNvPr id="4" name="Slide Image Placeholder 3"/>
          <p:cNvSpPr>
            <a:spLocks noGrp="1" noRot="1" noChangeAspect="1"/>
          </p:cNvSpPr>
          <p:nvPr>
            <p:ph type="sldImg" idx="2"/>
          </p:nvPr>
        </p:nvSpPr>
        <p:spPr>
          <a:xfrm>
            <a:off x="1017588" y="698500"/>
            <a:ext cx="49879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D6F9F7C-5429-46DB-95F7-199710DF6D2F}" type="slidenum">
              <a:rPr lang="en-US" smtClean="0"/>
              <a:pPr/>
              <a:t>‹#›</a:t>
            </a:fld>
            <a:endParaRPr lang="en-US"/>
          </a:p>
        </p:txBody>
      </p:sp>
    </p:spTree>
    <p:extLst>
      <p:ext uri="{BB962C8B-B14F-4D97-AF65-F5344CB8AC3E}">
        <p14:creationId xmlns:p14="http://schemas.microsoft.com/office/powerpoint/2010/main" val="3231591969"/>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4"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199999"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6F9F7C-5429-46DB-95F7-199710DF6D2F}" type="slidenum">
              <a:rPr lang="en-US" smtClean="0"/>
              <a:pPr/>
              <a:t>27</a:t>
            </a:fld>
            <a:endParaRPr lang="en-US"/>
          </a:p>
        </p:txBody>
      </p:sp>
    </p:spTree>
    <p:extLst>
      <p:ext uri="{BB962C8B-B14F-4D97-AF65-F5344CB8AC3E}">
        <p14:creationId xmlns:p14="http://schemas.microsoft.com/office/powerpoint/2010/main" val="3940207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Finally, we can leverage the interdependency of the disambiguation of different mentions to perform holistic disambiguation of all the mentions. For example, if we know this is the true mention from the co-mention clue.</a:t>
            </a:r>
          </a:p>
          <a:p>
            <a:pPr eaLnBrk="1" hangingPunct="1"/>
            <a:endParaRPr lang="en-US" smtClean="0">
              <a:latin typeface="Segoe"/>
            </a:endParaRPr>
          </a:p>
          <a:p>
            <a:pPr eaLnBrk="1" hangingPunct="1"/>
            <a:r>
              <a:rPr lang="en-US" smtClean="0">
                <a:latin typeface="Segoe"/>
              </a:rPr>
              <a:t>Then we find its context is similar to this mention, so we guess this is a true mention as well.</a:t>
            </a:r>
          </a:p>
        </p:txBody>
      </p:sp>
      <p:sp>
        <p:nvSpPr>
          <p:cNvPr id="72708"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72709"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73CFAD9E-3E20-47C9-9792-5F68C08CD980}" type="datetime8">
              <a:rPr lang="en-US" sz="1200">
                <a:solidFill>
                  <a:schemeClr val="tx1"/>
                </a:solidFill>
              </a:rPr>
              <a:pPr eaLnBrk="1" hangingPunct="1"/>
              <a:t>8/16/2012 11:34 AM</a:t>
            </a:fld>
            <a:endParaRPr lang="en-US" sz="1200">
              <a:solidFill>
                <a:schemeClr val="tx1"/>
              </a:solidFill>
            </a:endParaRPr>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72711"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A5F8DD49-871A-4CAA-A3E4-A6F0E5ABB6EF}" type="slidenum">
              <a:rPr lang="en-US" sz="1200">
                <a:solidFill>
                  <a:schemeClr val="tx1"/>
                </a:solidFill>
              </a:rPr>
              <a:pPr eaLnBrk="1" hangingPunct="1"/>
              <a:t>57</a:t>
            </a:fld>
            <a:endParaRPr lang="en-US"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Finally, we can leverage the interdependency of the disambiguation of different mentions to perform holistic disambiguation of all the mentions. For example, if we know this is the true mention from the co-mention clue.</a:t>
            </a:r>
          </a:p>
          <a:p>
            <a:pPr eaLnBrk="1" hangingPunct="1"/>
            <a:endParaRPr lang="en-US" smtClean="0">
              <a:latin typeface="Segoe"/>
            </a:endParaRPr>
          </a:p>
          <a:p>
            <a:pPr eaLnBrk="1" hangingPunct="1"/>
            <a:r>
              <a:rPr lang="en-US" smtClean="0">
                <a:latin typeface="Segoe"/>
              </a:rPr>
              <a:t>Then we find its context is similar to this mention, so we guess this is a true mention as well, due to the context similarity hypothesis.</a:t>
            </a:r>
          </a:p>
          <a:p>
            <a:pPr eaLnBrk="1" hangingPunct="1"/>
            <a:endParaRPr lang="en-US" smtClean="0">
              <a:latin typeface="Segoe"/>
            </a:endParaRPr>
          </a:p>
          <a:p>
            <a:pPr eaLnBrk="1" hangingPunct="1"/>
            <a:r>
              <a:rPr lang="en-US" smtClean="0">
                <a:latin typeface="Segoe"/>
              </a:rPr>
              <a:t>Later we find the newly inferred true mention has similar context with this one, so we also consider it’s a true mention.</a:t>
            </a:r>
          </a:p>
        </p:txBody>
      </p:sp>
      <p:sp>
        <p:nvSpPr>
          <p:cNvPr id="7373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73733"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C6FE4D85-08EA-4FF5-B0C1-D85EC2462263}" type="datetime8">
              <a:rPr lang="en-US" sz="1200">
                <a:solidFill>
                  <a:schemeClr val="tx1"/>
                </a:solidFill>
              </a:rPr>
              <a:pPr eaLnBrk="1" hangingPunct="1"/>
              <a:t>8/16/2012 11:34 AM</a:t>
            </a:fld>
            <a:endParaRPr lang="en-US" sz="1200">
              <a:solidFill>
                <a:schemeClr val="tx1"/>
              </a:solidFill>
            </a:endParaRPr>
          </a:p>
        </p:txBody>
      </p:sp>
      <p:sp>
        <p:nvSpPr>
          <p:cNvPr id="645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73735"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CB2FA3F3-B90B-44C7-B6E7-EEBB9D4BEEDC}" type="slidenum">
              <a:rPr lang="en-US" sz="1200">
                <a:solidFill>
                  <a:schemeClr val="tx1"/>
                </a:solidFill>
              </a:rPr>
              <a:pPr eaLnBrk="1" hangingPunct="1"/>
              <a:t>58</a:t>
            </a:fld>
            <a:endParaRPr 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Finally, we can leverage the interdependency of the disambiguation of different mentions to perform holistic disambiguation of all the mentions. For example, if we know this is the true mention from the co-mention clue.</a:t>
            </a:r>
          </a:p>
          <a:p>
            <a:pPr eaLnBrk="1" hangingPunct="1"/>
            <a:endParaRPr lang="en-US" smtClean="0">
              <a:latin typeface="Segoe"/>
            </a:endParaRPr>
          </a:p>
          <a:p>
            <a:pPr eaLnBrk="1" hangingPunct="1"/>
            <a:r>
              <a:rPr lang="en-US" smtClean="0">
                <a:latin typeface="Segoe"/>
              </a:rPr>
              <a:t>Then we find its context is similar to this mention, so we guess this is a true mention as well, due to the context similarity hypothesis.</a:t>
            </a:r>
          </a:p>
          <a:p>
            <a:pPr eaLnBrk="1" hangingPunct="1"/>
            <a:endParaRPr lang="en-US" smtClean="0">
              <a:latin typeface="Segoe"/>
            </a:endParaRPr>
          </a:p>
          <a:p>
            <a:pPr eaLnBrk="1" hangingPunct="1"/>
            <a:r>
              <a:rPr lang="en-US" smtClean="0">
                <a:latin typeface="Segoe"/>
              </a:rPr>
              <a:t>Later we find the newly inferred true mention has similar context with this one, so we also consider it’s a true mention.</a:t>
            </a:r>
          </a:p>
          <a:p>
            <a:pPr eaLnBrk="1" hangingPunct="1"/>
            <a:endParaRPr lang="en-US" smtClean="0">
              <a:latin typeface="Segoe"/>
            </a:endParaRPr>
          </a:p>
          <a:p>
            <a:pPr eaLnBrk="1" hangingPunct="1"/>
            <a:r>
              <a:rPr lang="en-US" smtClean="0">
                <a:latin typeface="Segoe"/>
              </a:rPr>
              <a:t>Finally, we find the other mentions have dissimilar context with the true mentions, and we predict they are false mentions. That’s the intuitive idea how we can leverage the context similarity, the co-mention and the interdependency to solve this challenging problem. Now we briefly show how we use a graph-based ranking model to incorporate all these ideas. </a:t>
            </a:r>
          </a:p>
        </p:txBody>
      </p:sp>
      <p:sp>
        <p:nvSpPr>
          <p:cNvPr id="74756"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74757"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C1380130-D4A7-463D-908E-110B857702C4}" type="datetime8">
              <a:rPr lang="en-US" sz="1200">
                <a:solidFill>
                  <a:schemeClr val="tx1"/>
                </a:solidFill>
              </a:rPr>
              <a:pPr eaLnBrk="1" hangingPunct="1"/>
              <a:t>8/16/2012 11:34 AM</a:t>
            </a:fld>
            <a:endParaRPr lang="en-US" sz="1200">
              <a:solidFill>
                <a:schemeClr val="tx1"/>
              </a:solidFill>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74759"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B6309D70-FCD7-48AC-B8AC-B89D2DE61C2F}" type="slidenum">
              <a:rPr lang="en-US" sz="1200">
                <a:solidFill>
                  <a:schemeClr val="tx1"/>
                </a:solidFill>
              </a:rPr>
              <a:pPr eaLnBrk="1" hangingPunct="1"/>
              <a:t>59</a:t>
            </a:fld>
            <a:endParaRPr 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 We have some prior estimate pi_ij for r_ij; and we also have the weight mu on each edge. A larger mu means a stronger dependency.</a:t>
            </a:r>
          </a:p>
          <a:p>
            <a:pPr eaLnBrk="1" hangingPunct="1"/>
            <a:endParaRPr lang="en-US" smtClean="0">
              <a:latin typeface="Segoe"/>
            </a:endParaRPr>
          </a:p>
          <a:p>
            <a:pPr eaLnBrk="1" hangingPunct="1"/>
            <a:r>
              <a:rPr lang="en-US" smtClean="0">
                <a:latin typeface="Segoe"/>
              </a:rPr>
              <a:t>You can find in the paper how we calculate the context similarity and the co-mention prior. Basically we take a short context window of each occurrence of the entity name, and compute tf-idf similarity for every pair of such contexts, and then take the average. That’s not the only way of computing the context similarity and more advanced features can surely be planted into our model.</a:t>
            </a:r>
          </a:p>
          <a:p>
            <a:pPr eaLnBrk="1" hangingPunct="1"/>
            <a:endParaRPr lang="en-US" smtClean="0">
              <a:latin typeface="Segoe"/>
            </a:endParaRPr>
          </a:p>
        </p:txBody>
      </p:sp>
      <p:sp>
        <p:nvSpPr>
          <p:cNvPr id="7680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7680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D21E5EC0-8FE5-4ACE-B5ED-A0781CAE2408}" type="datetime8">
              <a:rPr lang="en-US" sz="1200">
                <a:solidFill>
                  <a:schemeClr val="tx1"/>
                </a:solidFill>
              </a:rPr>
              <a:pPr eaLnBrk="1" hangingPunct="1"/>
              <a:t>8/16/2012 11:34 AM</a:t>
            </a:fld>
            <a:endParaRPr lang="en-US" sz="1200">
              <a:solidFill>
                <a:schemeClr val="tx1"/>
              </a:solidFill>
            </a:endParaRP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76807"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C0752548-3437-4244-9A2C-74C5A6192A8D}" type="slidenum">
              <a:rPr lang="en-US" sz="1200">
                <a:solidFill>
                  <a:schemeClr val="tx1"/>
                </a:solidFill>
              </a:rPr>
              <a:pPr eaLnBrk="1" hangingPunct="1"/>
              <a:t>60</a:t>
            </a:fld>
            <a:endParaRPr 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So the problem is defined like this. We are given a set of target entities, e1,e2,e3 and their names. We are also given the documents containing the entity names, from d1 to d5. Each (entity, document) pair is called a candidate mention. These are the input of the problem. What is the output?</a:t>
            </a:r>
          </a:p>
        </p:txBody>
      </p:sp>
      <p:sp>
        <p:nvSpPr>
          <p:cNvPr id="6042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6042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8C1A39A9-3565-480A-8FF6-6148C713CF2B}" type="datetime8">
              <a:rPr lang="en-US" sz="1200">
                <a:solidFill>
                  <a:schemeClr val="tx1"/>
                </a:solidFill>
              </a:rPr>
              <a:pPr eaLnBrk="1" hangingPunct="1"/>
              <a:t>8/16/2012 11:34 AM</a:t>
            </a:fld>
            <a:endParaRPr lang="en-US" sz="1200">
              <a:solidFill>
                <a:schemeClr val="tx1"/>
              </a:solidFill>
            </a:endParaRPr>
          </a:p>
        </p:txBody>
      </p:sp>
      <p:sp>
        <p:nvSpPr>
          <p:cNvPr id="512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60423"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C9193782-BB8D-48BB-966F-47522E005A54}" type="slidenum">
              <a:rPr lang="en-US" sz="1200">
                <a:solidFill>
                  <a:schemeClr val="tx1"/>
                </a:solidFill>
              </a:rPr>
              <a:pPr eaLnBrk="1" hangingPunct="1"/>
              <a:t>48</a:t>
            </a:fld>
            <a:endParaRPr 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The first clue is that the context similarity between true mentions and false mentions will present some different patterns. If we compare the context of any pair of mentions, a general impression is the context of two true mentions are usually more similar than false mentions. For example, these two are context of true mentions about Microsoft and Apple, and they share the same key words operating systems. These two are about Microsoft and HP and they share Windows 8 and tablet. But between this true mention of Microsoft and Apple, and this false mention of Apple, their context is quite different. Also, for these two false mentions of Apple and HP, their context is also different. </a:t>
            </a:r>
          </a:p>
          <a:p>
            <a:pPr eaLnBrk="1" hangingPunct="1"/>
            <a:endParaRPr lang="en-US" smtClean="0">
              <a:latin typeface="Segoe"/>
            </a:endParaRPr>
          </a:p>
          <a:p>
            <a:pPr eaLnBrk="1" hangingPunct="1"/>
            <a:endParaRPr lang="en-US" smtClean="0">
              <a:latin typeface="Segoe"/>
            </a:endParaRPr>
          </a:p>
        </p:txBody>
      </p:sp>
      <p:sp>
        <p:nvSpPr>
          <p:cNvPr id="6554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6554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D17E3B96-B55E-469E-8B93-506FFA83772D}" type="datetime8">
              <a:rPr lang="en-US" sz="1200">
                <a:solidFill>
                  <a:schemeClr val="tx1"/>
                </a:solidFill>
              </a:rPr>
              <a:pPr eaLnBrk="1" hangingPunct="1"/>
              <a:t>8/16/2012 11:34 AM</a:t>
            </a:fld>
            <a:endParaRPr lang="en-US" sz="1200">
              <a:solidFill>
                <a:schemeClr val="tx1"/>
              </a:solidFill>
            </a:endParaRPr>
          </a:p>
        </p:txBody>
      </p:sp>
      <p:sp>
        <p:nvSpPr>
          <p:cNvPr id="563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65543"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E0630320-FBFE-4889-AC67-C1B699B7FF01}" type="slidenum">
              <a:rPr lang="en-US" sz="1200">
                <a:solidFill>
                  <a:schemeClr val="tx1"/>
                </a:solidFill>
              </a:rPr>
              <a:pPr eaLnBrk="1" hangingPunct="1"/>
              <a:t>50</a:t>
            </a:fld>
            <a:endParaRPr 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These two are about Microsoft and HP and they share Windows 8 and tablet. But between this true mention of Microsoft and Apple, and this false mention of Apple, their context is quite different. Also, for these two false mentions of Apple and HP, their context is also different. </a:t>
            </a:r>
          </a:p>
          <a:p>
            <a:pPr eaLnBrk="1" hangingPunct="1"/>
            <a:endParaRPr lang="en-US" smtClean="0">
              <a:latin typeface="Segoe"/>
            </a:endParaRPr>
          </a:p>
          <a:p>
            <a:pPr eaLnBrk="1" hangingPunct="1"/>
            <a:endParaRPr lang="en-US" smtClean="0">
              <a:latin typeface="Segoe"/>
            </a:endParaRPr>
          </a:p>
        </p:txBody>
      </p:sp>
      <p:sp>
        <p:nvSpPr>
          <p:cNvPr id="6656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6656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5CD16BF3-DC93-41F8-A9AE-18E1DF3338DD}" type="datetime8">
              <a:rPr lang="en-US" sz="1200">
                <a:solidFill>
                  <a:schemeClr val="tx1"/>
                </a:solidFill>
              </a:rPr>
              <a:pPr eaLnBrk="1" hangingPunct="1"/>
              <a:t>8/16/2012 11:34 AM</a:t>
            </a:fld>
            <a:endParaRPr lang="en-US" sz="1200">
              <a:solidFill>
                <a:schemeClr val="tx1"/>
              </a:solidFill>
            </a:endParaRPr>
          </a:p>
        </p:txBody>
      </p:sp>
      <p:sp>
        <p:nvSpPr>
          <p:cNvPr id="5735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66567"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9D602221-FF8D-4F23-87CA-1C3BF7A096E6}" type="slidenum">
              <a:rPr lang="en-US" sz="1200">
                <a:solidFill>
                  <a:schemeClr val="tx1"/>
                </a:solidFill>
              </a:rPr>
              <a:pPr eaLnBrk="1" hangingPunct="1"/>
              <a:t>51</a:t>
            </a:fld>
            <a:endParaRPr 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But between this true mention of Microsoft and Apple, and this false mention of Apple, their context is quite different. Also, for these two false mentions of Apple and HP, their context is also different. </a:t>
            </a:r>
          </a:p>
          <a:p>
            <a:pPr eaLnBrk="1" hangingPunct="1"/>
            <a:endParaRPr lang="en-US" smtClean="0">
              <a:latin typeface="Segoe"/>
            </a:endParaRPr>
          </a:p>
          <a:p>
            <a:pPr eaLnBrk="1" hangingPunct="1"/>
            <a:endParaRPr lang="en-US" smtClean="0">
              <a:latin typeface="Segoe"/>
            </a:endParaRPr>
          </a:p>
        </p:txBody>
      </p:sp>
      <p:sp>
        <p:nvSpPr>
          <p:cNvPr id="67588"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67589"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405EBECA-FA4D-482B-8393-FEA9DDAA54A1}" type="datetime8">
              <a:rPr lang="en-US" sz="1200">
                <a:solidFill>
                  <a:schemeClr val="tx1"/>
                </a:solidFill>
              </a:rPr>
              <a:pPr eaLnBrk="1" hangingPunct="1"/>
              <a:t>8/16/2012 11:34 AM</a:t>
            </a:fld>
            <a:endParaRPr lang="en-US" sz="1200">
              <a:solidFill>
                <a:schemeClr val="tx1"/>
              </a:solidFill>
            </a:endParaRP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67591"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ED2622F8-9DFA-4D7B-8E27-BE36A9E9BC32}" type="slidenum">
              <a:rPr lang="en-US" sz="1200">
                <a:solidFill>
                  <a:schemeClr val="tx1"/>
                </a:solidFill>
              </a:rPr>
              <a:pPr eaLnBrk="1" hangingPunct="1"/>
              <a:t>52</a:t>
            </a:fld>
            <a:endParaRPr 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Also, for these two false mentions of Apple and HP, their context is also different. </a:t>
            </a:r>
          </a:p>
          <a:p>
            <a:pPr eaLnBrk="1" hangingPunct="1"/>
            <a:endParaRPr lang="en-US" smtClean="0">
              <a:latin typeface="Segoe"/>
            </a:endParaRPr>
          </a:p>
          <a:p>
            <a:pPr eaLnBrk="1" hangingPunct="1"/>
            <a:endParaRPr lang="en-US" smtClean="0">
              <a:latin typeface="Segoe"/>
            </a:endParaRPr>
          </a:p>
        </p:txBody>
      </p:sp>
      <p:sp>
        <p:nvSpPr>
          <p:cNvPr id="6861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68613"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A07078D7-FBE0-4DB8-A886-2C5DF62F6A64}" type="datetime8">
              <a:rPr lang="en-US" sz="1200">
                <a:solidFill>
                  <a:schemeClr val="tx1"/>
                </a:solidFill>
              </a:rPr>
              <a:pPr eaLnBrk="1" hangingPunct="1"/>
              <a:t>8/16/2012 11:34 AM</a:t>
            </a:fld>
            <a:endParaRPr lang="en-US" sz="1200">
              <a:solidFill>
                <a:schemeClr val="tx1"/>
              </a:solidFill>
            </a:endParaRPr>
          </a:p>
        </p:txBody>
      </p:sp>
      <p:sp>
        <p:nvSpPr>
          <p:cNvPr id="593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68615"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7B327CCA-4F4B-4EE2-AE8B-F212BDDDD03A}" type="slidenum">
              <a:rPr lang="en-US" sz="1200">
                <a:solidFill>
                  <a:schemeClr val="tx1"/>
                </a:solidFill>
              </a:rPr>
              <a:pPr eaLnBrk="1" hangingPunct="1"/>
              <a:t>53</a:t>
            </a:fld>
            <a:endParaRPr 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r>
              <a:rPr lang="en-US" smtClean="0">
                <a:latin typeface="Segoe"/>
              </a:rPr>
              <a:t>So, what hypothesis can we make about context similarity? in general we can say the true mentions </a:t>
            </a:r>
            <a:r>
              <a:rPr lang="en-US" i="1" smtClean="0">
                <a:latin typeface="Segoe"/>
              </a:rPr>
              <a:t>across all the entities across all the documents </a:t>
            </a:r>
            <a:r>
              <a:rPr lang="en-US" smtClean="0">
                <a:latin typeface="Segoe"/>
              </a:rPr>
              <a:t>will have more similar contexts than the false mentions of different entities.</a:t>
            </a:r>
          </a:p>
          <a:p>
            <a:pPr eaLnBrk="1" hangingPunct="1">
              <a:buFontTx/>
              <a:buChar char="•"/>
            </a:pPr>
            <a:endParaRPr lang="en-US" smtClean="0">
              <a:latin typeface="Segoe"/>
            </a:endParaRPr>
          </a:p>
          <a:p>
            <a:pPr eaLnBrk="1" hangingPunct="1">
              <a:buFontTx/>
              <a:buChar char="•"/>
            </a:pPr>
            <a:r>
              <a:rPr lang="en-US" smtClean="0">
                <a:latin typeface="Segoe"/>
              </a:rPr>
              <a:t>The distribution of entity meanings is skewed and varies from entity to entity</a:t>
            </a:r>
          </a:p>
          <a:p>
            <a:pPr eaLnBrk="1" hangingPunct="1">
              <a:buFontTx/>
              <a:buChar char="•"/>
            </a:pPr>
            <a:r>
              <a:rPr lang="en-US" smtClean="0">
                <a:latin typeface="Segoe"/>
              </a:rPr>
              <a:t>But hopefully, different entities have ambiguous meanings in different domains! (different colors)</a:t>
            </a:r>
          </a:p>
          <a:p>
            <a:pPr eaLnBrk="1" hangingPunct="1">
              <a:buFontTx/>
              <a:buChar char="•"/>
            </a:pPr>
            <a:r>
              <a:rPr lang="en-US" smtClean="0">
                <a:latin typeface="Segoe"/>
              </a:rPr>
              <a:t>And the targeted meanings have similar contexts! (orange color)</a:t>
            </a:r>
          </a:p>
          <a:p>
            <a:pPr eaLnBrk="1" hangingPunct="1"/>
            <a:endParaRPr lang="en-US" smtClean="0">
              <a:latin typeface="Segoe"/>
            </a:endParaRPr>
          </a:p>
        </p:txBody>
      </p:sp>
      <p:sp>
        <p:nvSpPr>
          <p:cNvPr id="69636"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69637"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2C9B6950-AC5F-40EF-8BB0-65259246ECE5}" type="datetime8">
              <a:rPr lang="en-US" sz="1200">
                <a:solidFill>
                  <a:schemeClr val="tx1"/>
                </a:solidFill>
              </a:rPr>
              <a:pPr eaLnBrk="1" hangingPunct="1"/>
              <a:t>8/16/2012 11:34 AM</a:t>
            </a:fld>
            <a:endParaRPr lang="en-US" sz="1200">
              <a:solidFill>
                <a:schemeClr val="tx1"/>
              </a:solidFill>
            </a:endParaRPr>
          </a:p>
        </p:txBody>
      </p:sp>
      <p:sp>
        <p:nvSpPr>
          <p:cNvPr id="604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69639"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DEDBF54A-68BF-4337-B1B0-5A49E4B68519}" type="slidenum">
              <a:rPr lang="en-US" sz="1200">
                <a:solidFill>
                  <a:schemeClr val="tx1"/>
                </a:solidFill>
              </a:rPr>
              <a:pPr eaLnBrk="1" hangingPunct="1"/>
              <a:t>54</a:t>
            </a:fld>
            <a:endParaRPr 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The second clue is more straightforward to understand. If multiple target entity names co-occur in a document, like this one, then due to homogeneity, we should have more confidence that this is a true mention, if we do not have other clues.</a:t>
            </a:r>
          </a:p>
          <a:p>
            <a:pPr eaLnBrk="1" hangingPunct="1"/>
            <a:endParaRPr lang="en-US" smtClean="0">
              <a:latin typeface="Segoe"/>
            </a:endParaRPr>
          </a:p>
        </p:txBody>
      </p:sp>
      <p:sp>
        <p:nvSpPr>
          <p:cNvPr id="7066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7066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161EB075-B735-4B4B-B02A-4982F28D0D9E}" type="datetime8">
              <a:rPr lang="en-US" sz="1200">
                <a:solidFill>
                  <a:schemeClr val="tx1"/>
                </a:solidFill>
              </a:rPr>
              <a:pPr eaLnBrk="1" hangingPunct="1"/>
              <a:t>8/16/2012 11:34 AM</a:t>
            </a:fld>
            <a:endParaRPr lang="en-US" sz="1200">
              <a:solidFill>
                <a:schemeClr val="tx1"/>
              </a:solidFill>
            </a:endParaRP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70663"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89E2254F-94FA-49BF-83CA-657F7FA254E2}" type="slidenum">
              <a:rPr lang="en-US" sz="1200">
                <a:solidFill>
                  <a:schemeClr val="tx1"/>
                </a:solidFill>
              </a:rPr>
              <a:pPr eaLnBrk="1" hangingPunct="1"/>
              <a:t>55</a:t>
            </a:fld>
            <a:endParaRPr 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Segoe"/>
              </a:rPr>
              <a:t>Finally, we can leverage the interdependency of the disambiguation of different mentions to perform holistic disambiguation of all the mentions. For example, if we know this is the true mention from the co-mention clue.</a:t>
            </a:r>
          </a:p>
          <a:p>
            <a:pPr eaLnBrk="1" hangingPunct="1"/>
            <a:endParaRPr lang="en-US" smtClean="0">
              <a:latin typeface="Segoe"/>
            </a:endParaRPr>
          </a:p>
        </p:txBody>
      </p:sp>
      <p:sp>
        <p:nvSpPr>
          <p:cNvPr id="7168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endParaRPr lang="en-US" sz="1400">
              <a:solidFill>
                <a:schemeClr val="tx1"/>
              </a:solidFill>
            </a:endParaRPr>
          </a:p>
        </p:txBody>
      </p:sp>
      <p:sp>
        <p:nvSpPr>
          <p:cNvPr id="7168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C3B7F3CF-64EF-4BC8-87AD-3DD1D28B6351}" type="datetime8">
              <a:rPr lang="en-US" sz="1200">
                <a:solidFill>
                  <a:schemeClr val="tx1"/>
                </a:solidFill>
              </a:rPr>
              <a:pPr eaLnBrk="1" hangingPunct="1"/>
              <a:t>8/16/2012 11:34 AM</a:t>
            </a:fld>
            <a:endParaRPr lang="en-US" sz="1200">
              <a:solidFill>
                <a:schemeClr val="tx1"/>
              </a:solidFill>
            </a:endParaRP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r>
              <a:rPr lang="en-US" sz="500">
                <a:latin typeface="Segoe"/>
              </a:rPr>
              <a:t>© 2006 Microsoft Corporation. All rights reserved. Microsoft, Windows, Windows Vista and other product names are or may be registered trademarks and/or trademarks in the U.S. and/or other countries.</a:t>
            </a:r>
          </a:p>
          <a:p>
            <a:r>
              <a:rPr lang="en-US" sz="50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Segoe"/>
              </a:rPr>
            </a:br>
            <a:r>
              <a:rPr lang="en-US" sz="500">
                <a:latin typeface="Segoe"/>
              </a:rPr>
              <a:t>MICROSOFT MAKES NO WARRANTIES, EXPRESS, IMPLIED OR STATUTORY, AS TO THE INFORMATION IN THIS PRESENTATION.</a:t>
            </a:r>
          </a:p>
        </p:txBody>
      </p:sp>
      <p:sp>
        <p:nvSpPr>
          <p:cNvPr id="71687"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bg2"/>
                </a:solidFill>
                <a:latin typeface="Segoe Semibold"/>
                <a:ea typeface="SimSun" pitchFamily="2" charset="-122"/>
              </a:defRPr>
            </a:lvl1pPr>
            <a:lvl2pPr marL="758255" indent="-291636" eaLnBrk="0" hangingPunct="0">
              <a:defRPr sz="3000">
                <a:solidFill>
                  <a:schemeClr val="bg2"/>
                </a:solidFill>
                <a:latin typeface="Segoe Semibold"/>
                <a:ea typeface="SimSun" pitchFamily="2" charset="-122"/>
              </a:defRPr>
            </a:lvl2pPr>
            <a:lvl3pPr marL="1166546" indent="-233309" eaLnBrk="0" hangingPunct="0">
              <a:defRPr sz="3000">
                <a:solidFill>
                  <a:schemeClr val="bg2"/>
                </a:solidFill>
                <a:latin typeface="Segoe Semibold"/>
                <a:ea typeface="SimSun" pitchFamily="2" charset="-122"/>
              </a:defRPr>
            </a:lvl3pPr>
            <a:lvl4pPr marL="1633164" indent="-233309" eaLnBrk="0" hangingPunct="0">
              <a:defRPr sz="3000">
                <a:solidFill>
                  <a:schemeClr val="bg2"/>
                </a:solidFill>
                <a:latin typeface="Segoe Semibold"/>
                <a:ea typeface="SimSun" pitchFamily="2" charset="-122"/>
              </a:defRPr>
            </a:lvl4pPr>
            <a:lvl5pPr marL="2099782" indent="-233309" eaLnBrk="0" hangingPunct="0">
              <a:defRPr sz="3000">
                <a:solidFill>
                  <a:schemeClr val="bg2"/>
                </a:solidFill>
                <a:latin typeface="Segoe Semibold"/>
                <a:ea typeface="SimSun" pitchFamily="2" charset="-122"/>
              </a:defRPr>
            </a:lvl5pPr>
            <a:lvl6pPr marL="2566401" indent="-233309" eaLnBrk="0" fontAlgn="base" hangingPunct="0">
              <a:spcBef>
                <a:spcPct val="0"/>
              </a:spcBef>
              <a:spcAft>
                <a:spcPct val="0"/>
              </a:spcAft>
              <a:defRPr sz="3000">
                <a:solidFill>
                  <a:schemeClr val="bg2"/>
                </a:solidFill>
                <a:latin typeface="Segoe Semibold"/>
                <a:ea typeface="SimSun" pitchFamily="2" charset="-122"/>
              </a:defRPr>
            </a:lvl6pPr>
            <a:lvl7pPr marL="3033019" indent="-233309" eaLnBrk="0" fontAlgn="base" hangingPunct="0">
              <a:spcBef>
                <a:spcPct val="0"/>
              </a:spcBef>
              <a:spcAft>
                <a:spcPct val="0"/>
              </a:spcAft>
              <a:defRPr sz="3000">
                <a:solidFill>
                  <a:schemeClr val="bg2"/>
                </a:solidFill>
                <a:latin typeface="Segoe Semibold"/>
                <a:ea typeface="SimSun" pitchFamily="2" charset="-122"/>
              </a:defRPr>
            </a:lvl7pPr>
            <a:lvl8pPr marL="3499637" indent="-233309" eaLnBrk="0" fontAlgn="base" hangingPunct="0">
              <a:spcBef>
                <a:spcPct val="0"/>
              </a:spcBef>
              <a:spcAft>
                <a:spcPct val="0"/>
              </a:spcAft>
              <a:defRPr sz="3000">
                <a:solidFill>
                  <a:schemeClr val="bg2"/>
                </a:solidFill>
                <a:latin typeface="Segoe Semibold"/>
                <a:ea typeface="SimSun" pitchFamily="2" charset="-122"/>
              </a:defRPr>
            </a:lvl8pPr>
            <a:lvl9pPr marL="3966256" indent="-233309" eaLnBrk="0" fontAlgn="base" hangingPunct="0">
              <a:spcBef>
                <a:spcPct val="0"/>
              </a:spcBef>
              <a:spcAft>
                <a:spcPct val="0"/>
              </a:spcAft>
              <a:defRPr sz="3000">
                <a:solidFill>
                  <a:schemeClr val="bg2"/>
                </a:solidFill>
                <a:latin typeface="Segoe Semibold"/>
                <a:ea typeface="SimSun" pitchFamily="2" charset="-122"/>
              </a:defRPr>
            </a:lvl9pPr>
          </a:lstStyle>
          <a:p>
            <a:pPr eaLnBrk="1" hangingPunct="1"/>
            <a:fld id="{A3B0F43E-3643-4704-9B41-5249C0692283}" type="slidenum">
              <a:rPr lang="en-US" sz="1200">
                <a:solidFill>
                  <a:schemeClr val="tx1"/>
                </a:solidFill>
              </a:rPr>
              <a:pPr eaLnBrk="1" hangingPunct="1"/>
              <a:t>56</a:t>
            </a:fld>
            <a:endParaRPr 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669" y="1778004"/>
            <a:ext cx="7683913" cy="1421931"/>
          </a:xfrm>
        </p:spPr>
        <p:txBody>
          <a:bodyPr>
            <a:noAutofit/>
          </a:bodyPr>
          <a:lstStyle>
            <a:lvl1pPr>
              <a:lnSpc>
                <a:spcPct val="90000"/>
              </a:lnSpc>
              <a:defRPr sz="4100">
                <a:effectLst>
                  <a:reflection blurRad="6350" stA="55000" endA="300" endPos="45500" dir="5400000" sy="-100000" algn="bl" rotWithShape="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7662" y="4053847"/>
            <a:ext cx="7683914" cy="43237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351284"/>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351284"/>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5822955"/>
            <a:ext cx="9144001" cy="577850"/>
          </a:xfrm>
          <a:solidFill>
            <a:srgbClr val="FFFF99"/>
          </a:solidFill>
        </p:spPr>
        <p:txBody>
          <a:bodyPr wrap="square" lIns="114296" tIns="57146" rIns="114296" bIns="57146"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77950"/>
            <a:ext cx="8382000"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426724"/>
            <a:ext cx="8380412" cy="1500411"/>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altLang="zh-CN" smtClean="0"/>
              <a:t>Click to edit Master title style</a:t>
            </a:r>
            <a:endParaRPr lang="zh-CN" altLang="en-US"/>
          </a:p>
        </p:txBody>
      </p:sp>
      <p:sp>
        <p:nvSpPr>
          <p:cNvPr id="5" name="Slide Number Placeholder 5"/>
          <p:cNvSpPr>
            <a:spLocks noGrp="1"/>
          </p:cNvSpPr>
          <p:nvPr>
            <p:ph type="sldNum" sz="quarter" idx="10"/>
          </p:nvPr>
        </p:nvSpPr>
        <p:spPr>
          <a:xfrm>
            <a:off x="146845" y="5795786"/>
            <a:ext cx="456406" cy="427214"/>
          </a:xfrm>
          <a:prstGeom prst="ellipse">
            <a:avLst/>
          </a:prstGeom>
        </p:spPr>
        <p:txBody>
          <a:bodyPr lIns="74021" tIns="37010" rIns="74021" bIns="37010"/>
          <a:lstStyle>
            <a:lvl1pPr>
              <a:defRPr/>
            </a:lvl1pPr>
          </a:lstStyle>
          <a:p>
            <a:fld id="{BC371976-A40B-43BD-BCB1-7D9807CA96E4}" type="slidenum">
              <a:rPr lang="en-US"/>
              <a:pPr/>
              <a:t>‹#›</a:t>
            </a:fld>
            <a:endParaRPr lang="en-US"/>
          </a:p>
        </p:txBody>
      </p:sp>
      <p:sp>
        <p:nvSpPr>
          <p:cNvPr id="6" name="Footer Placeholder 6"/>
          <p:cNvSpPr>
            <a:spLocks noGrp="1"/>
          </p:cNvSpPr>
          <p:nvPr>
            <p:ph type="ftr" sz="quarter" idx="11"/>
          </p:nvPr>
        </p:nvSpPr>
        <p:spPr>
          <a:xfrm>
            <a:off x="914136" y="5761214"/>
            <a:ext cx="5278438" cy="425980"/>
          </a:xfrm>
          <a:prstGeom prst="rect">
            <a:avLst/>
          </a:prstGeom>
        </p:spPr>
        <p:txBody>
          <a:bodyPr lIns="74021" tIns="37010" rIns="74021" bIns="37010"/>
          <a:lstStyle>
            <a:lvl1pPr>
              <a:defRPr>
                <a:latin typeface="+mj-lt"/>
              </a:defRPr>
            </a:lvl1pPr>
          </a:lstStyle>
          <a:p>
            <a:pPr>
              <a:defRPr/>
            </a:pPr>
            <a:r>
              <a:rPr lang="en-US"/>
              <a:t>WWW'12, April 20, 2012</a:t>
            </a:r>
          </a:p>
        </p:txBody>
      </p:sp>
    </p:spTree>
    <p:extLst>
      <p:ext uri="{BB962C8B-B14F-4D97-AF65-F5344CB8AC3E}">
        <p14:creationId xmlns:p14="http://schemas.microsoft.com/office/powerpoint/2010/main" val="29544996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4008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8825" tIns="44412" rIns="88825" bIns="44412" anchor="ctr"/>
          <a:lstStyle/>
          <a:p>
            <a:pPr algn="ctr"/>
            <a:endParaRPr lang="en-US">
              <a:solidFill>
                <a:srgbClr val="FFFFFF"/>
              </a:solidFill>
            </a:endParaRPr>
          </a:p>
        </p:txBody>
      </p:sp>
      <p:sp useBgFill="1">
        <p:nvSpPr>
          <p:cNvPr id="6" name="Rounded Rectangle 5"/>
          <p:cNvSpPr/>
          <p:nvPr/>
        </p:nvSpPr>
        <p:spPr>
          <a:xfrm>
            <a:off x="63501" y="65441"/>
            <a:ext cx="9014354" cy="624645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88825" tIns="44412" rIns="88825" bIns="44412" anchor="ctr"/>
          <a:lstStyle/>
          <a:p>
            <a:pPr algn="ctr"/>
            <a:endParaRPr lang="en-US">
              <a:solidFill>
                <a:srgbClr val="FFFFFF"/>
              </a:solidFill>
            </a:endParaRPr>
          </a:p>
        </p:txBody>
      </p:sp>
      <p:sp>
        <p:nvSpPr>
          <p:cNvPr id="2" name="Title 1"/>
          <p:cNvSpPr>
            <a:spLocks noGrp="1"/>
          </p:cNvSpPr>
          <p:nvPr>
            <p:ph type="title"/>
          </p:nvPr>
        </p:nvSpPr>
        <p:spPr>
          <a:xfrm>
            <a:off x="914400" y="254847"/>
            <a:ext cx="7772400" cy="540148"/>
          </a:xfrm>
        </p:spPr>
        <p:txBody>
          <a:bodyPr/>
          <a:lstStyle>
            <a:lvl1pPr algn="l">
              <a:buNone/>
              <a:defRPr sz="3900" b="0"/>
            </a:lvl1pPr>
          </a:lstStyle>
          <a:p>
            <a:r>
              <a:rPr lang="en-US" altLang="zh-CN" smtClean="0"/>
              <a:t>Click to edit Master title style</a:t>
            </a:r>
            <a:endParaRPr lang="en-US"/>
          </a:p>
        </p:txBody>
      </p:sp>
      <p:sp>
        <p:nvSpPr>
          <p:cNvPr id="3" name="Text Placeholder 2"/>
          <p:cNvSpPr>
            <a:spLocks noGrp="1"/>
          </p:cNvSpPr>
          <p:nvPr>
            <p:ph type="body" idx="2"/>
          </p:nvPr>
        </p:nvSpPr>
        <p:spPr>
          <a:xfrm>
            <a:off x="914400" y="1493520"/>
            <a:ext cx="1905000" cy="498598"/>
          </a:xfrm>
        </p:spPr>
        <p:txBody>
          <a:bodyPr/>
          <a:lstStyle>
            <a:lvl1pPr marL="0" indent="0">
              <a:buNone/>
              <a:defRPr sz="1800"/>
            </a:lvl1pPr>
            <a:lvl2pPr>
              <a:buNone/>
              <a:defRPr sz="1100"/>
            </a:lvl2pPr>
            <a:lvl3pPr>
              <a:buNone/>
              <a:defRPr sz="1000"/>
            </a:lvl3pPr>
            <a:lvl4pPr>
              <a:buNone/>
              <a:defRPr sz="900"/>
            </a:lvl4pPr>
            <a:lvl5pPr>
              <a:buNone/>
              <a:defRPr sz="900"/>
            </a:lvl5pPr>
          </a:lstStyle>
          <a:p>
            <a:pPr lvl="0"/>
            <a:r>
              <a:rPr lang="en-US" altLang="zh-CN" smtClean="0"/>
              <a:t>Click to edit Master text styles</a:t>
            </a:r>
          </a:p>
        </p:txBody>
      </p:sp>
      <p:sp>
        <p:nvSpPr>
          <p:cNvPr id="11" name="Content Placeholder 10"/>
          <p:cNvSpPr>
            <a:spLocks noGrp="1"/>
          </p:cNvSpPr>
          <p:nvPr>
            <p:ph sz="quarter" idx="1"/>
          </p:nvPr>
        </p:nvSpPr>
        <p:spPr>
          <a:xfrm>
            <a:off x="2971800" y="1493520"/>
            <a:ext cx="5715000" cy="1500411"/>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4"/>
          <p:cNvSpPr>
            <a:spLocks noGrp="1"/>
          </p:cNvSpPr>
          <p:nvPr>
            <p:ph type="dt" sz="half" idx="10"/>
          </p:nvPr>
        </p:nvSpPr>
        <p:spPr>
          <a:xfrm>
            <a:off x="6172729" y="5778500"/>
            <a:ext cx="2476500" cy="444500"/>
          </a:xfrm>
          <a:prstGeom prst="rect">
            <a:avLst/>
          </a:prstGeom>
        </p:spPr>
        <p:txBody>
          <a:bodyPr lIns="74021" tIns="37010" rIns="74021" bIns="37010"/>
          <a:lstStyle>
            <a:lvl1pPr>
              <a:defRPr/>
            </a:lvl1pPr>
          </a:lstStyle>
          <a:p>
            <a:endParaRPr lang="en-US"/>
          </a:p>
        </p:txBody>
      </p:sp>
      <p:sp>
        <p:nvSpPr>
          <p:cNvPr id="8" name="Footer Placeholder 5"/>
          <p:cNvSpPr>
            <a:spLocks noGrp="1"/>
          </p:cNvSpPr>
          <p:nvPr>
            <p:ph type="ftr" sz="quarter" idx="11"/>
          </p:nvPr>
        </p:nvSpPr>
        <p:spPr>
          <a:xfrm>
            <a:off x="914136" y="5761214"/>
            <a:ext cx="5278438" cy="425980"/>
          </a:xfrm>
          <a:prstGeom prst="rect">
            <a:avLst/>
          </a:prstGeom>
        </p:spPr>
        <p:txBody>
          <a:bodyPr lIns="74021" tIns="37010" rIns="74021" bIns="37010"/>
          <a:lstStyle>
            <a:lvl1pPr>
              <a:defRPr/>
            </a:lvl1pPr>
          </a:lstStyle>
          <a:p>
            <a:pPr>
              <a:defRPr/>
            </a:pPr>
            <a:r>
              <a:rPr lang="en-US"/>
              <a:t>WWW'12, April 20, 2012</a:t>
            </a:r>
          </a:p>
        </p:txBody>
      </p:sp>
      <p:sp>
        <p:nvSpPr>
          <p:cNvPr id="9" name="Slide Number Placeholder 6"/>
          <p:cNvSpPr>
            <a:spLocks noGrp="1"/>
          </p:cNvSpPr>
          <p:nvPr>
            <p:ph type="sldNum" sz="quarter" idx="12"/>
          </p:nvPr>
        </p:nvSpPr>
        <p:spPr>
          <a:xfrm>
            <a:off x="146845" y="5795786"/>
            <a:ext cx="456406" cy="427214"/>
          </a:xfrm>
          <a:prstGeom prst="ellipse">
            <a:avLst/>
          </a:prstGeom>
        </p:spPr>
        <p:txBody>
          <a:bodyPr lIns="74021" tIns="37010" rIns="74021" bIns="37010"/>
          <a:lstStyle>
            <a:lvl1pPr>
              <a:defRPr/>
            </a:lvl1pPr>
          </a:lstStyle>
          <a:p>
            <a:fld id="{4C5AAA59-50BF-4C9A-91F1-909ECE7908AD}" type="slidenum">
              <a:rPr lang="en-US"/>
              <a:pPr/>
              <a:t>‹#›</a:t>
            </a:fld>
            <a:endParaRPr lang="en-US"/>
          </a:p>
        </p:txBody>
      </p:sp>
    </p:spTree>
    <p:extLst>
      <p:ext uri="{BB962C8B-B14F-4D97-AF65-F5344CB8AC3E}">
        <p14:creationId xmlns:p14="http://schemas.microsoft.com/office/powerpoint/2010/main" val="174597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5" y="2204720"/>
            <a:ext cx="7683913" cy="1209040"/>
          </a:xfrm>
        </p:spPr>
        <p:txBody>
          <a:bodyPr anchor="t">
            <a:noAutofit/>
          </a:bodyPr>
          <a:lstStyle>
            <a:lvl1pPr>
              <a:lnSpc>
                <a:spcPct val="90000"/>
              </a:lnSpc>
              <a:defRPr sz="3300"/>
            </a:lvl1pPr>
          </a:lstStyle>
          <a:p>
            <a:r>
              <a:rPr lang="en-US" smtClean="0"/>
              <a:t>Click to edit Master title style</a:t>
            </a:r>
            <a:endParaRPr lang="en-US" dirty="0"/>
          </a:p>
        </p:txBody>
      </p:sp>
      <p:sp>
        <p:nvSpPr>
          <p:cNvPr id="3" name="Subtitle 2"/>
          <p:cNvSpPr>
            <a:spLocks noGrp="1"/>
          </p:cNvSpPr>
          <p:nvPr>
            <p:ph type="subTitle" idx="1"/>
          </p:nvPr>
        </p:nvSpPr>
        <p:spPr>
          <a:xfrm>
            <a:off x="727662" y="4053841"/>
            <a:ext cx="7683914" cy="432371"/>
          </a:xfrm>
        </p:spPr>
        <p:txBody>
          <a:bodyPr>
            <a:noAutofit/>
          </a:bodyPr>
          <a:lstStyle>
            <a:lvl1pPr marL="0" indent="0" algn="l">
              <a:lnSpc>
                <a:spcPct val="90000"/>
              </a:lnSpc>
              <a:spcBef>
                <a:spcPts val="0"/>
              </a:spcBef>
              <a:buNone/>
              <a:defRPr>
                <a:solidFill>
                  <a:schemeClr val="accent1"/>
                </a:soli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4" name="Picture 6"/>
          <p:cNvPicPr>
            <a:picLocks noChangeAspect="1"/>
          </p:cNvPicPr>
          <p:nvPr userDrawn="1"/>
        </p:nvPicPr>
        <p:blipFill>
          <a:blip r:embed="rId3" cstate="print"/>
          <a:srcRect/>
          <a:stretch>
            <a:fillRect/>
          </a:stretch>
        </p:blipFill>
        <p:spPr bwMode="black">
          <a:xfrm>
            <a:off x="743143" y="1066801"/>
            <a:ext cx="3715718" cy="800101"/>
          </a:xfrm>
          <a:prstGeom prst="rect">
            <a:avLst/>
          </a:prstGeom>
          <a:noFill/>
          <a:ln w="9525">
            <a:noFill/>
            <a:miter lim="800000"/>
            <a:headEnd/>
            <a:tailEnd/>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2" y="2204720"/>
            <a:ext cx="7683914" cy="1209040"/>
          </a:xfrm>
          <a:effectLst/>
        </p:spPr>
        <p:txBody>
          <a:bodyPr anchor="t" anchorCtr="0">
            <a:noAutofit/>
          </a:bodyPr>
          <a:lstStyle>
            <a:lvl1pPr>
              <a:lnSpc>
                <a:spcPct val="90000"/>
              </a:lnSpc>
              <a:defRPr sz="33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2" y="4978401"/>
            <a:ext cx="7683914" cy="430887"/>
          </a:xfrm>
        </p:spPr>
        <p:txBody>
          <a:bodyPr>
            <a:noAutofit/>
          </a:bodyPr>
          <a:lstStyle>
            <a:lvl1pPr marL="0" indent="0" algn="l">
              <a:lnSpc>
                <a:spcPct val="90000"/>
              </a:lnSpc>
              <a:spcBef>
                <a:spcPts val="0"/>
              </a:spcBef>
              <a:buNone/>
              <a:defRPr>
                <a:solidFill>
                  <a:schemeClr val="accent1"/>
                </a:soli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3410475"/>
            <a:ext cx="7683914" cy="1286734"/>
          </a:xfrm>
        </p:spPr>
        <p:txBody>
          <a:bodyPr anchor="t" anchorCtr="0">
            <a:noAutofit/>
            <a:scene3d>
              <a:camera prst="orthographicFront"/>
              <a:lightRig rig="flat" dir="t"/>
            </a:scene3d>
            <a:sp3d>
              <a:contourClr>
                <a:schemeClr val="bg2"/>
              </a:contourClr>
            </a:sp3d>
          </a:bodyPr>
          <a:lstStyle>
            <a:lvl1pPr marL="0" indent="0" algn="r">
              <a:buFont typeface="Arial" pitchFamily="34" charset="0"/>
              <a:buNone/>
              <a:defRPr kumimoji="0" lang="en-US" sz="7500" b="1" i="1" u="none" strike="noStrike" kern="1200" cap="none" spc="-482" normalizeH="0" baseline="0" noProof="0" dirty="0" smtClean="0">
                <a:ln w="11430"/>
                <a:solidFill>
                  <a:schemeClr val="accent1"/>
                </a:solidFill>
                <a:effectLst>
                  <a:outerShdw blurRad="38100" dist="38100" dir="2700000" algn="tl">
                    <a:srgbClr val="000000">
                      <a:alpha val="43137"/>
                    </a:srgbClr>
                  </a:outerShdw>
                </a:effectLst>
                <a:uLnTx/>
                <a:uFillTx/>
                <a:latin typeface="Segoe UI" pitchFamily="34" charset="0"/>
                <a:ea typeface="+mn-ea"/>
                <a:cs typeface="+mn-cs"/>
              </a:defRPr>
            </a:lvl1pPr>
          </a:lstStyle>
          <a:p>
            <a:pPr lvl="0"/>
            <a:r>
              <a:rPr lang="en-US" dirty="0" smtClean="0"/>
              <a:t>click to…</a:t>
            </a:r>
          </a:p>
        </p:txBody>
      </p:sp>
      <p:pic>
        <p:nvPicPr>
          <p:cNvPr id="5" name="Picture 6"/>
          <p:cNvPicPr>
            <a:picLocks noChangeAspect="1"/>
          </p:cNvPicPr>
          <p:nvPr userDrawn="1"/>
        </p:nvPicPr>
        <p:blipFill>
          <a:blip r:embed="rId3" cstate="print"/>
          <a:srcRect/>
          <a:stretch>
            <a:fillRect/>
          </a:stretch>
        </p:blipFill>
        <p:spPr bwMode="black">
          <a:xfrm>
            <a:off x="743143" y="1066801"/>
            <a:ext cx="3715718" cy="800101"/>
          </a:xfrm>
          <a:prstGeom prst="rect">
            <a:avLst/>
          </a:prstGeom>
          <a:noFill/>
          <a:ln w="9525">
            <a:noFill/>
            <a:miter lim="800000"/>
            <a:headEnd/>
            <a:tailEnd/>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13361"/>
            <a:ext cx="8363938" cy="401648"/>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351280"/>
            <a:ext cx="8363938" cy="1874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13361"/>
            <a:ext cx="8363938" cy="4016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351280"/>
            <a:ext cx="8363938" cy="18748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727662" y="1778001"/>
            <a:ext cx="7679150" cy="1874882"/>
          </a:xfrm>
        </p:spPr>
        <p:txBody>
          <a:bodyPr>
            <a:sp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640320"/>
            <a:ext cx="6994362" cy="1421929"/>
          </a:xfrm>
        </p:spPr>
        <p:txBody>
          <a:bodyPr anchor="ctr" anchorCtr="0">
            <a:noAutofit/>
          </a:bodyPr>
          <a:lstStyle>
            <a:lvl1pPr>
              <a:lnSpc>
                <a:spcPct val="90000"/>
              </a:lnSpc>
              <a:defRPr sz="4100">
                <a:effectLst>
                  <a:reflection blurRad="6350" stA="55000" endA="3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417219" y="4055330"/>
            <a:ext cx="6994363" cy="430887"/>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628599"/>
            <a:ext cx="7683914" cy="128673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1" i="1" u="none" strike="noStrike" kern="1200" cap="none" spc="-482" normalizeH="0" baseline="0" noProof="0" dirty="0" smtClean="0">
                <a:ln w="11430"/>
                <a:gradFill>
                  <a:gsLst>
                    <a:gs pos="0">
                      <a:schemeClr val="tx1"/>
                    </a:gs>
                    <a:gs pos="28000">
                      <a:schemeClr val="tx1">
                        <a:alpha val="55000"/>
                      </a:schemeClr>
                    </a:gs>
                    <a:gs pos="54000">
                      <a:schemeClr val="accent2">
                        <a:alpha val="44000"/>
                      </a:schemeClr>
                    </a:gs>
                    <a:gs pos="88000">
                      <a:schemeClr val="accent2">
                        <a:alpha val="2000"/>
                      </a:schemeClr>
                    </a:gs>
                  </a:gsLst>
                  <a:lin ang="5100000" scaled="0"/>
                </a:gradFill>
                <a:effectLst>
                  <a:outerShdw blurRad="50800" dist="39000" dir="5460000" algn="tl">
                    <a:srgbClr val="000000">
                      <a:alpha val="38000"/>
                    </a:srgbClr>
                  </a:outerShdw>
                </a:effectLst>
                <a:uLnTx/>
                <a:uFillTx/>
                <a:latin typeface="Segoe UI" pitchFamily="34" charset="0"/>
                <a:ea typeface="Segoe UI" pitchFamily="34" charset="0"/>
                <a:cs typeface="Segoe UI" pitchFamily="34" charset="0"/>
              </a:defRPr>
            </a:lvl1pPr>
          </a:lstStyle>
          <a:p>
            <a:pPr marL="0" lvl="0" indent="0" algn="r" defTabSz="685778" rtl="0" eaLnBrk="1" latinLnBrk="0" hangingPunct="1">
              <a:lnSpc>
                <a:spcPct val="90000"/>
              </a:lnSpc>
              <a:spcBef>
                <a:spcPct val="20000"/>
              </a:spcBef>
              <a:buSzPct val="90000"/>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351280"/>
            <a:ext cx="4115872" cy="1717916"/>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351280"/>
            <a:ext cx="4115872" cy="1717916"/>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32537"/>
            <a:ext cx="4115872" cy="33240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991360"/>
            <a:ext cx="4114800" cy="1690216"/>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32537"/>
            <a:ext cx="4115872" cy="33240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991361"/>
            <a:ext cx="4115872" cy="1690216"/>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black">
          <a:xfrm>
            <a:off x="938856" y="1849120"/>
            <a:ext cx="7266293" cy="1564640"/>
          </a:xfrm>
          <a:prstGeom prst="rect">
            <a:avLst/>
          </a:prstGeom>
          <a:noFill/>
          <a:ln w="9525">
            <a:noFill/>
            <a:miter lim="800000"/>
            <a:headEnd/>
            <a:tailEnd/>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_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351280"/>
            <a:ext cx="8363938" cy="187488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351280"/>
            <a:ext cx="8363938" cy="187488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5822951"/>
            <a:ext cx="9144001" cy="577850"/>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13362"/>
            <a:ext cx="8363938" cy="4985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351284"/>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351284"/>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351284"/>
            <a:ext cx="4115872" cy="1323439"/>
          </a:xfrm>
        </p:spPr>
        <p:txBody>
          <a:bodyPr/>
          <a:lstStyle>
            <a:lvl1pPr marL="254984" indent="-254984">
              <a:lnSpc>
                <a:spcPct val="90000"/>
              </a:lnSpc>
              <a:defRPr sz="2100"/>
            </a:lvl1pPr>
            <a:lvl2pPr marL="505008" indent="-244071">
              <a:lnSpc>
                <a:spcPct val="90000"/>
              </a:lnSpc>
              <a:defRPr sz="1800"/>
            </a:lvl2pPr>
            <a:lvl3pPr marL="715344" indent="-216290">
              <a:lnSpc>
                <a:spcPct val="90000"/>
              </a:lnSpc>
              <a:defRPr sz="1500"/>
            </a:lvl3pPr>
            <a:lvl4pPr marL="920719" indent="-205375">
              <a:lnSpc>
                <a:spcPct val="90000"/>
              </a:lnSpc>
              <a:defRPr sz="1400"/>
            </a:lvl4pPr>
            <a:lvl5pPr marL="1137011" indent="-21033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351284"/>
            <a:ext cx="4115872" cy="1323439"/>
          </a:xfrm>
        </p:spPr>
        <p:txBody>
          <a:bodyPr/>
          <a:lstStyle>
            <a:lvl1pPr marL="260937" indent="-260937">
              <a:lnSpc>
                <a:spcPct val="90000"/>
              </a:lnSpc>
              <a:defRPr sz="2100"/>
            </a:lvl1pPr>
            <a:lvl2pPr marL="505008" indent="-254984">
              <a:lnSpc>
                <a:spcPct val="90000"/>
              </a:lnSpc>
              <a:defRPr sz="1800"/>
            </a:lvl2pPr>
            <a:lvl3pPr marL="721298" indent="-227205">
              <a:lnSpc>
                <a:spcPct val="90000"/>
              </a:lnSpc>
              <a:defRPr sz="1500"/>
            </a:lvl3pPr>
            <a:lvl4pPr marL="920719" indent="-199422">
              <a:lnSpc>
                <a:spcPct val="90000"/>
              </a:lnSpc>
              <a:defRPr sz="1400"/>
            </a:lvl4pPr>
            <a:lvl5pPr marL="1137011" indent="-20537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377473"/>
            <a:ext cx="4115872" cy="263149"/>
          </a:xfrm>
        </p:spPr>
        <p:txBody>
          <a:bodyPr anchor="b"/>
          <a:lstStyle>
            <a:lvl1pPr marL="0" indent="0">
              <a:lnSpc>
                <a:spcPct val="90000"/>
              </a:lnSpc>
              <a:spcBef>
                <a:spcPts val="0"/>
              </a:spcBef>
              <a:buNone/>
              <a:defRPr sz="1900" b="1"/>
            </a:lvl1pPr>
            <a:lvl2pPr marL="342889" indent="0">
              <a:buNone/>
              <a:defRPr sz="1500" b="1"/>
            </a:lvl2pPr>
            <a:lvl3pPr marL="685778" indent="0">
              <a:buNone/>
              <a:defRPr sz="1400" b="1"/>
            </a:lvl3pPr>
            <a:lvl4pPr marL="1028667" indent="0">
              <a:buNone/>
              <a:defRPr sz="1200" b="1"/>
            </a:lvl4pPr>
            <a:lvl5pPr marL="1371557" indent="0">
              <a:buNone/>
              <a:defRPr sz="1200" b="1"/>
            </a:lvl5pPr>
            <a:lvl6pPr marL="1714444" indent="0">
              <a:buNone/>
              <a:defRPr sz="1200" b="1"/>
            </a:lvl6pPr>
            <a:lvl7pPr marL="2057335" indent="0">
              <a:buNone/>
              <a:defRPr sz="1200" b="1"/>
            </a:lvl7pPr>
            <a:lvl8pPr marL="2400224" indent="0">
              <a:buNone/>
              <a:defRPr sz="1200" b="1"/>
            </a:lvl8pPr>
            <a:lvl9pPr marL="274311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991367"/>
            <a:ext cx="4114800" cy="1166473"/>
          </a:xfrm>
        </p:spPr>
        <p:txBody>
          <a:bodyPr/>
          <a:lstStyle>
            <a:lvl1pPr marL="211329" indent="-211329">
              <a:defRPr sz="1700"/>
            </a:lvl1pPr>
            <a:lvl2pPr marL="421666" indent="-199422">
              <a:defRPr sz="1500"/>
            </a:lvl2pPr>
            <a:lvl3pPr marL="610176" indent="-182557">
              <a:defRPr sz="1400"/>
            </a:lvl3pPr>
            <a:lvl4pPr marL="787772" indent="-171644">
              <a:defRPr sz="1300"/>
            </a:lvl4pPr>
            <a:lvl5pPr marL="959415" indent="-154778">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377473"/>
            <a:ext cx="4115872" cy="263149"/>
          </a:xfrm>
        </p:spPr>
        <p:txBody>
          <a:bodyPr anchor="b"/>
          <a:lstStyle>
            <a:lvl1pPr marL="0" indent="0">
              <a:lnSpc>
                <a:spcPct val="90000"/>
              </a:lnSpc>
              <a:spcBef>
                <a:spcPts val="0"/>
              </a:spcBef>
              <a:buNone/>
              <a:defRPr sz="1900" b="1"/>
            </a:lvl1pPr>
            <a:lvl2pPr marL="342889" indent="0">
              <a:buNone/>
              <a:defRPr sz="1500" b="1"/>
            </a:lvl2pPr>
            <a:lvl3pPr marL="685778" indent="0">
              <a:buNone/>
              <a:defRPr sz="1400" b="1"/>
            </a:lvl3pPr>
            <a:lvl4pPr marL="1028667" indent="0">
              <a:buNone/>
              <a:defRPr sz="1200" b="1"/>
            </a:lvl4pPr>
            <a:lvl5pPr marL="1371557" indent="0">
              <a:buNone/>
              <a:defRPr sz="1200" b="1"/>
            </a:lvl5pPr>
            <a:lvl6pPr marL="1714444" indent="0">
              <a:buNone/>
              <a:defRPr sz="1200" b="1"/>
            </a:lvl6pPr>
            <a:lvl7pPr marL="2057335" indent="0">
              <a:buNone/>
              <a:defRPr sz="1200" b="1"/>
            </a:lvl7pPr>
            <a:lvl8pPr marL="2400224" indent="0">
              <a:buNone/>
              <a:defRPr sz="1200" b="1"/>
            </a:lvl8pPr>
            <a:lvl9pPr marL="274311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991368"/>
            <a:ext cx="4115872" cy="1166473"/>
          </a:xfrm>
        </p:spPr>
        <p:txBody>
          <a:bodyPr/>
          <a:lstStyle>
            <a:lvl1pPr marL="222243" indent="-222243">
              <a:defRPr sz="1700"/>
            </a:lvl1pPr>
            <a:lvl2pPr marL="427619" indent="-205375">
              <a:defRPr sz="1500"/>
            </a:lvl2pPr>
            <a:lvl3pPr marL="616129" indent="-183549">
              <a:defRPr sz="1400"/>
            </a:lvl3pPr>
            <a:lvl4pPr marL="787772" indent="-177596">
              <a:defRPr sz="1300"/>
            </a:lvl4pPr>
            <a:lvl5pPr marL="959415" indent="-16569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13362"/>
            <a:ext cx="8363938"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351284"/>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712" r:id="rId13"/>
    <p:sldLayoutId id="2147483713" r:id="rId14"/>
  </p:sldLayoutIdLst>
  <p:transition>
    <p:fade/>
  </p:transition>
  <p:hf hdr="0"/>
  <p:txStyles>
    <p:titleStyle>
      <a:lvl1pPr algn="l" defTabSz="685778" rtl="0" eaLnBrk="1" latinLnBrk="0" hangingPunct="1">
        <a:lnSpc>
          <a:spcPct val="90000"/>
        </a:lnSpc>
        <a:spcBef>
          <a:spcPct val="0"/>
        </a:spcBef>
        <a:buNone/>
        <a:defRPr lang="en-US" sz="3600" b="0" kern="1200" cap="none" spc="-113"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2" indent="-345282" algn="l" defTabSz="685778" rtl="0" eaLnBrk="1" latinLnBrk="0" hangingPunct="1">
        <a:lnSpc>
          <a:spcPct val="90000"/>
        </a:lnSpc>
        <a:spcBef>
          <a:spcPct val="20000"/>
        </a:spcBef>
        <a:buSzPct val="90000"/>
        <a:buFontTx/>
        <a:buBlip>
          <a:blip r:embed="rId16"/>
        </a:buBlip>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Tx/>
        <a:buBlip>
          <a:blip r:embed="rId16"/>
        </a:buBlip>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Tx/>
        <a:buBlip>
          <a:blip r:embed="rId16"/>
        </a:buBlip>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Tx/>
        <a:buBlip>
          <a:blip r:embed="rId16"/>
        </a:buBlip>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Tx/>
        <a:buBlip>
          <a:blip r:embed="rId16"/>
        </a:buBlip>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8" rtl="0" eaLnBrk="1" latinLnBrk="0" hangingPunct="1">
        <a:defRPr sz="1400" kern="1200">
          <a:solidFill>
            <a:schemeClr val="tx1"/>
          </a:solidFill>
          <a:latin typeface="+mn-lt"/>
          <a:ea typeface="+mn-ea"/>
          <a:cs typeface="+mn-cs"/>
        </a:defRPr>
      </a:lvl1pPr>
      <a:lvl2pPr marL="342889" algn="l" defTabSz="685778" rtl="0" eaLnBrk="1" latinLnBrk="0" hangingPunct="1">
        <a:defRPr sz="1400" kern="1200">
          <a:solidFill>
            <a:schemeClr val="tx1"/>
          </a:solidFill>
          <a:latin typeface="+mn-lt"/>
          <a:ea typeface="+mn-ea"/>
          <a:cs typeface="+mn-cs"/>
        </a:defRPr>
      </a:lvl2pPr>
      <a:lvl3pPr marL="685778" algn="l" defTabSz="685778" rtl="0" eaLnBrk="1" latinLnBrk="0" hangingPunct="1">
        <a:defRPr sz="1400" kern="1200">
          <a:solidFill>
            <a:schemeClr val="tx1"/>
          </a:solidFill>
          <a:latin typeface="+mn-lt"/>
          <a:ea typeface="+mn-ea"/>
          <a:cs typeface="+mn-cs"/>
        </a:defRPr>
      </a:lvl3pPr>
      <a:lvl4pPr marL="1028667" algn="l" defTabSz="685778" rtl="0" eaLnBrk="1" latinLnBrk="0" hangingPunct="1">
        <a:defRPr sz="1400" kern="1200">
          <a:solidFill>
            <a:schemeClr val="tx1"/>
          </a:solidFill>
          <a:latin typeface="+mn-lt"/>
          <a:ea typeface="+mn-ea"/>
          <a:cs typeface="+mn-cs"/>
        </a:defRPr>
      </a:lvl4pPr>
      <a:lvl5pPr marL="1371557" algn="l" defTabSz="685778" rtl="0" eaLnBrk="1" latinLnBrk="0" hangingPunct="1">
        <a:defRPr sz="1400" kern="1200">
          <a:solidFill>
            <a:schemeClr val="tx1"/>
          </a:solidFill>
          <a:latin typeface="+mn-lt"/>
          <a:ea typeface="+mn-ea"/>
          <a:cs typeface="+mn-cs"/>
        </a:defRPr>
      </a:lvl5pPr>
      <a:lvl6pPr marL="1714444" algn="l" defTabSz="685778" rtl="0" eaLnBrk="1" latinLnBrk="0" hangingPunct="1">
        <a:defRPr sz="1400" kern="1200">
          <a:solidFill>
            <a:schemeClr val="tx1"/>
          </a:solidFill>
          <a:latin typeface="+mn-lt"/>
          <a:ea typeface="+mn-ea"/>
          <a:cs typeface="+mn-cs"/>
        </a:defRPr>
      </a:lvl6pPr>
      <a:lvl7pPr marL="2057335" algn="l" defTabSz="685778" rtl="0" eaLnBrk="1" latinLnBrk="0" hangingPunct="1">
        <a:defRPr sz="1400" kern="1200">
          <a:solidFill>
            <a:schemeClr val="tx1"/>
          </a:solidFill>
          <a:latin typeface="+mn-lt"/>
          <a:ea typeface="+mn-ea"/>
          <a:cs typeface="+mn-cs"/>
        </a:defRPr>
      </a:lvl7pPr>
      <a:lvl8pPr marL="2400224" algn="l" defTabSz="685778" rtl="0" eaLnBrk="1" latinLnBrk="0" hangingPunct="1">
        <a:defRPr sz="1400" kern="1200">
          <a:solidFill>
            <a:schemeClr val="tx1"/>
          </a:solidFill>
          <a:latin typeface="+mn-lt"/>
          <a:ea typeface="+mn-ea"/>
          <a:cs typeface="+mn-cs"/>
        </a:defRPr>
      </a:lvl8pPr>
      <a:lvl9pPr marL="2743113" algn="l" defTabSz="685778"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13360"/>
            <a:ext cx="8363938" cy="401648"/>
          </a:xfrm>
          <a:prstGeom prst="rect">
            <a:avLst/>
          </a:prstGeom>
          <a:effectLst>
            <a:outerShdw blurRad="50800" dist="38100" algn="l" rotWithShape="0">
              <a:prstClr val="black">
                <a:alpha val="40000"/>
              </a:prstClr>
            </a:outerShdw>
          </a:effectLst>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7662" y="1778001"/>
            <a:ext cx="7683914" cy="1874882"/>
          </a:xfrm>
          <a:prstGeom prst="rect">
            <a:avLst/>
          </a:prstGeom>
        </p:spPr>
        <p:txBody>
          <a:bodyPr vert="horz" wrap="square" lIns="0" tIns="34295" rIns="0" bIns="34295"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ransition>
    <p:fade/>
  </p:transition>
  <p:timing>
    <p:tnLst>
      <p:par>
        <p:cTn id="1" dur="indefinite" restart="never" nodeType="tmRoot"/>
      </p:par>
    </p:tnLst>
  </p:timing>
  <p:hf hdr="0"/>
  <p:txStyles>
    <p:titleStyle>
      <a:lvl1pPr algn="l" defTabSz="685864" rtl="0" eaLnBrk="1" latinLnBrk="0" hangingPunct="1">
        <a:lnSpc>
          <a:spcPct val="90000"/>
        </a:lnSpc>
        <a:spcBef>
          <a:spcPct val="0"/>
        </a:spcBef>
        <a:buNone/>
        <a:tabLst>
          <a:tab pos="3086511" algn="l"/>
        </a:tabLst>
        <a:defRPr lang="en-US" sz="2900" b="0" kern="1200" cap="none" spc="-113" dirty="0" smtClean="0">
          <a:ln w="3175">
            <a:noFill/>
          </a:ln>
          <a:solidFill>
            <a:schemeClr val="bg1">
              <a:alpha val="99000"/>
            </a:schemeClr>
          </a:solidFill>
          <a:effectLst/>
          <a:latin typeface="+mj-lt"/>
          <a:ea typeface="+mn-ea"/>
          <a:cs typeface="Arial" charset="0"/>
        </a:defRPr>
      </a:lvl1pPr>
    </p:titleStyle>
    <p:bodyStyle>
      <a:lvl1pPr marL="345327" indent="-345327" algn="l" defTabSz="685864" rtl="0" eaLnBrk="1" latinLnBrk="0" hangingPunct="1">
        <a:lnSpc>
          <a:spcPct val="100000"/>
        </a:lnSpc>
        <a:spcBef>
          <a:spcPts val="450"/>
        </a:spcBef>
        <a:spcAft>
          <a:spcPts val="450"/>
        </a:spcAft>
        <a:buFont typeface="Arial" pitchFamily="34" charset="0"/>
        <a:buChar char="•"/>
        <a:defRPr sz="2100" kern="1200">
          <a:solidFill>
            <a:schemeClr val="accent1"/>
          </a:solidFill>
          <a:latin typeface="+mn-lt"/>
          <a:ea typeface="+mn-ea"/>
          <a:cs typeface="+mn-cs"/>
        </a:defRPr>
      </a:lvl1pPr>
      <a:lvl2pPr marL="690655" indent="-296506" algn="l" defTabSz="685864" rtl="0" eaLnBrk="1" latinLnBrk="0" hangingPunct="1">
        <a:lnSpc>
          <a:spcPct val="100000"/>
        </a:lnSpc>
        <a:spcBef>
          <a:spcPts val="450"/>
        </a:spcBef>
        <a:spcAft>
          <a:spcPts val="450"/>
        </a:spcAft>
        <a:buFont typeface="Arial" pitchFamily="34" charset="0"/>
        <a:buChar char="•"/>
        <a:defRPr sz="1800" kern="1200">
          <a:solidFill>
            <a:schemeClr val="accent1"/>
          </a:solidFill>
          <a:latin typeface="+mn-lt"/>
          <a:ea typeface="+mn-ea"/>
          <a:cs typeface="+mn-cs"/>
        </a:defRPr>
      </a:lvl2pPr>
      <a:lvl3pPr marL="1030028" indent="-302459" algn="l" defTabSz="685864" rtl="0" eaLnBrk="1" latinLnBrk="0" hangingPunct="1">
        <a:lnSpc>
          <a:spcPct val="100000"/>
        </a:lnSpc>
        <a:spcBef>
          <a:spcPts val="450"/>
        </a:spcBef>
        <a:spcAft>
          <a:spcPts val="450"/>
        </a:spcAft>
        <a:buFont typeface="Arial" pitchFamily="34" charset="0"/>
        <a:buChar char="•"/>
        <a:defRPr sz="1500" kern="1200">
          <a:solidFill>
            <a:schemeClr val="accent1"/>
          </a:solidFill>
          <a:latin typeface="+mn-lt"/>
          <a:ea typeface="+mn-ea"/>
          <a:cs typeface="+mn-cs"/>
        </a:defRPr>
      </a:lvl3pPr>
      <a:lvl4pPr marL="1338441" indent="-259591" algn="l" defTabSz="685864" rtl="0" eaLnBrk="1" latinLnBrk="0" hangingPunct="1">
        <a:lnSpc>
          <a:spcPct val="100000"/>
        </a:lnSpc>
        <a:spcBef>
          <a:spcPts val="450"/>
        </a:spcBef>
        <a:spcAft>
          <a:spcPts val="450"/>
        </a:spcAft>
        <a:buFont typeface="Arial" pitchFamily="34" charset="0"/>
        <a:buChar char="•"/>
        <a:defRPr sz="1500" kern="1200">
          <a:solidFill>
            <a:schemeClr val="accent1"/>
          </a:solidFill>
          <a:latin typeface="+mn-lt"/>
          <a:ea typeface="+mn-ea"/>
          <a:cs typeface="+mn-cs"/>
        </a:defRPr>
      </a:lvl4pPr>
      <a:lvl5pPr marL="1676624" indent="-252446" algn="l" defTabSz="685864" rtl="0" eaLnBrk="1" latinLnBrk="0" hangingPunct="1">
        <a:lnSpc>
          <a:spcPct val="100000"/>
        </a:lnSpc>
        <a:spcBef>
          <a:spcPts val="450"/>
        </a:spcBef>
        <a:spcAft>
          <a:spcPts val="450"/>
        </a:spcAft>
        <a:buFont typeface="Arial" pitchFamily="34" charset="0"/>
        <a:buChar char="•"/>
        <a:defRPr sz="1500" kern="1200">
          <a:solidFill>
            <a:schemeClr val="accent1"/>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f/fb/Yes_check.svg"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upload.wikimedia.org/wikipedia/commons/f/fb/Yes_check.sv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upload.wikimedia.org/wikipedia/commons/f/fb/Yes_check.svg"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23.png"/><Relationship Id="rId4" Type="http://schemas.openxmlformats.org/officeDocument/2006/relationships/oleObject" Target="../embeddings/Microsoft_Excel_97-2003_Worksheet1.xls"/><Relationship Id="rId9"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wmf"/><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4" y="1110348"/>
            <a:ext cx="8650515" cy="2213424"/>
          </a:xfrm>
        </p:spPr>
        <p:txBody>
          <a:bodyPr/>
          <a:lstStyle/>
          <a:p>
            <a:r>
              <a:rPr lang="en-US" sz="4800" dirty="0">
                <a:solidFill>
                  <a:srgbClr val="FFC000"/>
                </a:solidFill>
                <a:effectLst/>
              </a:rPr>
              <a:t>Simple Models, Lots of Data: </a:t>
            </a:r>
            <a:r>
              <a:rPr lang="en-US" sz="4800" dirty="0" smtClean="0">
                <a:solidFill>
                  <a:srgbClr val="FFC000"/>
                </a:solidFill>
                <a:effectLst/>
              </a:rPr>
              <a:t/>
            </a:r>
            <a:br>
              <a:rPr lang="en-US" sz="4800" dirty="0" smtClean="0">
                <a:solidFill>
                  <a:srgbClr val="FFC000"/>
                </a:solidFill>
                <a:effectLst/>
              </a:rPr>
            </a:br>
            <a:r>
              <a:rPr lang="en-US" sz="3600" dirty="0" smtClean="0">
                <a:effectLst/>
              </a:rPr>
              <a:t>Mining </a:t>
            </a:r>
            <a:r>
              <a:rPr lang="en-US" sz="3600" dirty="0">
                <a:effectLst/>
              </a:rPr>
              <a:t>semantics about entities using Web-Scale Data</a:t>
            </a:r>
          </a:p>
        </p:txBody>
      </p:sp>
      <p:sp>
        <p:nvSpPr>
          <p:cNvPr id="3" name="Subtitle 2"/>
          <p:cNvSpPr>
            <a:spLocks noGrp="1"/>
          </p:cNvSpPr>
          <p:nvPr>
            <p:ph type="subTitle" idx="1"/>
          </p:nvPr>
        </p:nvSpPr>
        <p:spPr>
          <a:xfrm>
            <a:off x="2807607" y="3462216"/>
            <a:ext cx="4347936" cy="442127"/>
          </a:xfrm>
        </p:spPr>
        <p:txBody>
          <a:bodyPr/>
          <a:lstStyle/>
          <a:p>
            <a:r>
              <a:rPr lang="en-US" dirty="0" err="1" smtClean="0"/>
              <a:t>Kaushik</a:t>
            </a:r>
            <a:r>
              <a:rPr lang="en-US" dirty="0" smtClean="0"/>
              <a:t> </a:t>
            </a:r>
            <a:r>
              <a:rPr lang="en-US" dirty="0" err="1" smtClean="0"/>
              <a:t>Chakrabarti</a:t>
            </a:r>
            <a:endParaRPr lang="en-US" dirty="0"/>
          </a:p>
        </p:txBody>
      </p:sp>
      <p:sp>
        <p:nvSpPr>
          <p:cNvPr id="4" name="Subtitle 2"/>
          <p:cNvSpPr txBox="1">
            <a:spLocks/>
          </p:cNvSpPr>
          <p:nvPr/>
        </p:nvSpPr>
        <p:spPr>
          <a:xfrm>
            <a:off x="714962" y="5163737"/>
            <a:ext cx="7683914" cy="874206"/>
          </a:xfrm>
          <a:prstGeom prst="rect">
            <a:avLst/>
          </a:prstGeom>
        </p:spPr>
        <p:txBody>
          <a:bodyPr vert="horz" wrap="square" lIns="0" tIns="0" rIns="0" bIns="0" rtlCol="0">
            <a:noAutofit/>
          </a:bodyPr>
          <a:lstStyle>
            <a:lvl1pPr marL="0" indent="0" algn="l" defTabSz="685778" rtl="0" eaLnBrk="1" latinLnBrk="0" hangingPunct="1">
              <a:lnSpc>
                <a:spcPct val="90000"/>
              </a:lnSpc>
              <a:spcBef>
                <a:spcPts val="0"/>
              </a:spcBef>
              <a:buSzPct val="90000"/>
              <a:buFontTx/>
              <a:buNone/>
              <a:defRPr sz="2400" kern="1200">
                <a:gradFill>
                  <a:gsLst>
                    <a:gs pos="0">
                      <a:schemeClr val="tx1"/>
                    </a:gs>
                    <a:gs pos="86000">
                      <a:schemeClr val="tx1"/>
                    </a:gs>
                  </a:gsLst>
                  <a:lin ang="5400000" scaled="0"/>
                </a:gradFill>
                <a:latin typeface="+mn-lt"/>
                <a:ea typeface="+mn-ea"/>
                <a:cs typeface="+mn-cs"/>
              </a:defRPr>
            </a:lvl1pPr>
            <a:lvl2pPr marL="342889" indent="0" algn="ctr" defTabSz="685778" rtl="0" eaLnBrk="1" latinLnBrk="0" hangingPunct="1">
              <a:lnSpc>
                <a:spcPct val="90000"/>
              </a:lnSpc>
              <a:spcBef>
                <a:spcPct val="20000"/>
              </a:spcBef>
              <a:buSzPct val="90000"/>
              <a:buFontTx/>
              <a:buNone/>
              <a:defRPr sz="2100" kern="1200">
                <a:solidFill>
                  <a:schemeClr val="tx1">
                    <a:tint val="75000"/>
                  </a:schemeClr>
                </a:solidFill>
                <a:latin typeface="+mn-lt"/>
                <a:ea typeface="+mn-ea"/>
                <a:cs typeface="+mn-cs"/>
              </a:defRPr>
            </a:lvl2pPr>
            <a:lvl3pPr marL="685778" indent="0" algn="ctr" defTabSz="685778" rtl="0" eaLnBrk="1" latinLnBrk="0" hangingPunct="1">
              <a:lnSpc>
                <a:spcPct val="90000"/>
              </a:lnSpc>
              <a:spcBef>
                <a:spcPct val="20000"/>
              </a:spcBef>
              <a:buSzPct val="90000"/>
              <a:buFontTx/>
              <a:buNone/>
              <a:defRPr sz="1800" kern="1200">
                <a:solidFill>
                  <a:schemeClr val="tx1">
                    <a:tint val="75000"/>
                  </a:schemeClr>
                </a:solidFill>
                <a:latin typeface="+mn-lt"/>
                <a:ea typeface="+mn-ea"/>
                <a:cs typeface="+mn-cs"/>
              </a:defRPr>
            </a:lvl3pPr>
            <a:lvl4pPr marL="1028667" indent="0" algn="ctr" defTabSz="685778" rtl="0" eaLnBrk="1" latinLnBrk="0" hangingPunct="1">
              <a:lnSpc>
                <a:spcPct val="90000"/>
              </a:lnSpc>
              <a:spcBef>
                <a:spcPct val="20000"/>
              </a:spcBef>
              <a:buSzPct val="90000"/>
              <a:buFontTx/>
              <a:buNone/>
              <a:defRPr sz="1500" kern="1200">
                <a:solidFill>
                  <a:schemeClr val="tx1">
                    <a:tint val="75000"/>
                  </a:schemeClr>
                </a:solidFill>
                <a:latin typeface="+mn-lt"/>
                <a:ea typeface="+mn-ea"/>
                <a:cs typeface="+mn-cs"/>
              </a:defRPr>
            </a:lvl4pPr>
            <a:lvl5pPr marL="1371557" indent="0" algn="ctr" defTabSz="685778" rtl="0" eaLnBrk="1" latinLnBrk="0" hangingPunct="1">
              <a:lnSpc>
                <a:spcPct val="90000"/>
              </a:lnSpc>
              <a:spcBef>
                <a:spcPct val="20000"/>
              </a:spcBef>
              <a:buSzPct val="90000"/>
              <a:buFontTx/>
              <a:buNone/>
              <a:defRPr sz="1500" kern="1200">
                <a:solidFill>
                  <a:schemeClr val="tx1">
                    <a:tint val="75000"/>
                  </a:schemeClr>
                </a:solidFill>
                <a:latin typeface="+mn-lt"/>
                <a:ea typeface="+mn-ea"/>
                <a:cs typeface="+mn-cs"/>
              </a:defRPr>
            </a:lvl5pPr>
            <a:lvl6pPr marL="1714444" indent="0" algn="ctr" defTabSz="685778"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335" indent="0" algn="ctr" defTabSz="685778"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224" indent="0" algn="ctr" defTabSz="685778"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113" indent="0" algn="ctr" defTabSz="685778"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a:solidFill>
                  <a:schemeClr val="accent2">
                    <a:lumMod val="60000"/>
                    <a:lumOff val="40000"/>
                  </a:schemeClr>
                </a:solidFill>
              </a:rPr>
              <a:t>Joint International Workshop </a:t>
            </a:r>
            <a:r>
              <a:rPr lang="en-US" dirty="0" smtClean="0">
                <a:solidFill>
                  <a:schemeClr val="accent2">
                    <a:lumMod val="60000"/>
                    <a:lumOff val="40000"/>
                  </a:schemeClr>
                </a:solidFill>
              </a:rPr>
              <a:t>on Entity-oriented </a:t>
            </a:r>
            <a:r>
              <a:rPr lang="en-US" dirty="0">
                <a:solidFill>
                  <a:schemeClr val="accent2">
                    <a:lumMod val="60000"/>
                    <a:lumOff val="40000"/>
                  </a:schemeClr>
                </a:solidFill>
              </a:rPr>
              <a:t>and Semantic Search (JIWES) </a:t>
            </a:r>
            <a:r>
              <a:rPr lang="en-US" dirty="0" smtClean="0">
                <a:solidFill>
                  <a:schemeClr val="accent2">
                    <a:lumMod val="60000"/>
                    <a:lumOff val="40000"/>
                  </a:schemeClr>
                </a:solidFill>
              </a:rPr>
              <a:t>2012 @ SIGIR Conference</a:t>
            </a:r>
            <a:endParaRPr lang="en-US" dirty="0">
              <a:solidFill>
                <a:schemeClr val="accent2">
                  <a:lumMod val="60000"/>
                  <a:lumOff val="40000"/>
                </a:schemeClr>
              </a:solidFill>
            </a:endParaRPr>
          </a:p>
        </p:txBody>
      </p:sp>
      <p:pic>
        <p:nvPicPr>
          <p:cNvPr id="5" name="Picture 4" descr="20110309193628!Microsoft_Research_logo.jpg"/>
          <p:cNvPicPr>
            <a:picLocks noChangeAspect="1"/>
          </p:cNvPicPr>
          <p:nvPr/>
        </p:nvPicPr>
        <p:blipFill>
          <a:blip r:embed="rId2" cstate="print"/>
          <a:stretch>
            <a:fillRect/>
          </a:stretch>
        </p:blipFill>
        <p:spPr>
          <a:xfrm>
            <a:off x="2902291" y="3918858"/>
            <a:ext cx="2438400" cy="680286"/>
          </a:xfrm>
          <a:prstGeom prst="rect">
            <a:avLst/>
          </a:prstGeom>
        </p:spPr>
      </p:pic>
    </p:spTree>
    <p:extLst>
      <p:ext uri="{BB962C8B-B14F-4D97-AF65-F5344CB8AC3E}">
        <p14:creationId xmlns:p14="http://schemas.microsoft.com/office/powerpoint/2010/main" val="32320465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Earlier Efforts Towards Entity Semantics</a:t>
            </a:r>
            <a:endParaRPr lang="en-US" dirty="0"/>
          </a:p>
        </p:txBody>
      </p:sp>
      <p:sp>
        <p:nvSpPr>
          <p:cNvPr id="3" name="Text Placeholder 2"/>
          <p:cNvSpPr>
            <a:spLocks noGrp="1"/>
          </p:cNvSpPr>
          <p:nvPr>
            <p:ph type="body" sz="quarter" idx="10"/>
          </p:nvPr>
        </p:nvSpPr>
        <p:spPr>
          <a:xfrm>
            <a:off x="389436" y="1351283"/>
            <a:ext cx="8363938" cy="3773341"/>
          </a:xfrm>
        </p:spPr>
        <p:txBody>
          <a:bodyPr/>
          <a:lstStyle/>
          <a:p>
            <a:r>
              <a:rPr lang="en-US" sz="2800" dirty="0" smtClean="0"/>
              <a:t>Entity recognizers</a:t>
            </a:r>
          </a:p>
          <a:p>
            <a:pPr lvl="1"/>
            <a:r>
              <a:rPr lang="en-US" sz="2400" dirty="0" smtClean="0"/>
              <a:t>Hand-crafted rules by experience computational linguists</a:t>
            </a:r>
            <a:endParaRPr lang="en-US" sz="2400" dirty="0"/>
          </a:p>
          <a:p>
            <a:r>
              <a:rPr lang="en-US" sz="2800" dirty="0" smtClean="0"/>
              <a:t>Entity synonyms</a:t>
            </a:r>
          </a:p>
          <a:p>
            <a:pPr lvl="1"/>
            <a:r>
              <a:rPr lang="en-US" sz="2400" dirty="0" smtClean="0"/>
              <a:t>Manually discovered by domain-experts</a:t>
            </a:r>
          </a:p>
          <a:p>
            <a:r>
              <a:rPr lang="en-US" sz="2800" dirty="0" smtClean="0"/>
              <a:t>Entity information gathering (attribute discovery, augmentation)</a:t>
            </a:r>
          </a:p>
          <a:p>
            <a:pPr lvl="1"/>
            <a:r>
              <a:rPr lang="en-US" sz="2400" dirty="0" smtClean="0"/>
              <a:t>Writing wrappers for specific web sites</a:t>
            </a:r>
          </a:p>
          <a:p>
            <a:r>
              <a:rPr lang="en-US" sz="2700" dirty="0" smtClean="0">
                <a:solidFill>
                  <a:srgbClr val="FFC000"/>
                </a:solidFill>
              </a:rPr>
              <a:t>Not data driven</a:t>
            </a:r>
            <a:r>
              <a:rPr lang="en-US" sz="2700" dirty="0" smtClean="0"/>
              <a:t>: used rules, heuristics rather than data</a:t>
            </a:r>
            <a:endParaRPr lang="en-US" sz="2700" dirty="0"/>
          </a:p>
        </p:txBody>
      </p:sp>
    </p:spTree>
    <p:extLst>
      <p:ext uri="{BB962C8B-B14F-4D97-AF65-F5344CB8AC3E}">
        <p14:creationId xmlns:p14="http://schemas.microsoft.com/office/powerpoint/2010/main" val="18070320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Text Placeholder 2"/>
          <p:cNvSpPr>
            <a:spLocks noGrp="1"/>
          </p:cNvSpPr>
          <p:nvPr>
            <p:ph type="body" sz="quarter" idx="10"/>
          </p:nvPr>
        </p:nvSpPr>
        <p:spPr>
          <a:xfrm>
            <a:off x="389436" y="1351284"/>
            <a:ext cx="8363938" cy="3785652"/>
          </a:xfrm>
        </p:spPr>
        <p:txBody>
          <a:bodyPr/>
          <a:lstStyle/>
          <a:p>
            <a:r>
              <a:rPr lang="en-US" dirty="0"/>
              <a:t>Entity semantics Mining</a:t>
            </a:r>
          </a:p>
          <a:p>
            <a:r>
              <a:rPr lang="en-US" dirty="0"/>
              <a:t>Earlier </a:t>
            </a:r>
            <a:r>
              <a:rPr lang="en-US" dirty="0" smtClean="0"/>
              <a:t>efforts</a:t>
            </a:r>
            <a:endParaRPr lang="en-US" dirty="0"/>
          </a:p>
          <a:p>
            <a:r>
              <a:rPr lang="en-US" dirty="0" smtClean="0"/>
              <a:t>Data-driven approaches</a:t>
            </a:r>
          </a:p>
          <a:p>
            <a:pPr lvl="1"/>
            <a:r>
              <a:rPr lang="en-US" sz="2000" dirty="0">
                <a:solidFill>
                  <a:srgbClr val="FFC000"/>
                </a:solidFill>
              </a:rPr>
              <a:t>Case Study 1: Entity synonyms</a:t>
            </a:r>
          </a:p>
          <a:p>
            <a:pPr lvl="1"/>
            <a:r>
              <a:rPr lang="en-US" dirty="0" smtClean="0"/>
              <a:t>Case Study 2: Entity attribute discovery</a:t>
            </a:r>
          </a:p>
          <a:p>
            <a:pPr lvl="1"/>
            <a:r>
              <a:rPr lang="en-US" dirty="0" smtClean="0"/>
              <a:t>Case Study 3: Entity augmentation</a:t>
            </a:r>
          </a:p>
          <a:p>
            <a:pPr lvl="1"/>
            <a:r>
              <a:rPr lang="en-US" dirty="0" smtClean="0"/>
              <a:t>Case Study 4: Entity linking</a:t>
            </a:r>
          </a:p>
          <a:p>
            <a:pPr lvl="1"/>
            <a:r>
              <a:rPr lang="en-US" dirty="0" smtClean="0"/>
              <a:t>Case Study 5: Entity tagging</a:t>
            </a:r>
          </a:p>
          <a:p>
            <a:r>
              <a:rPr lang="en-US" dirty="0" smtClean="0"/>
              <a:t>Outlook and challenges</a:t>
            </a:r>
          </a:p>
          <a:p>
            <a:pPr marL="0" indent="0">
              <a:buNone/>
            </a:pPr>
            <a:endParaRPr lang="en-US" dirty="0" smtClean="0"/>
          </a:p>
        </p:txBody>
      </p:sp>
    </p:spTree>
    <p:extLst>
      <p:ext uri="{BB962C8B-B14F-4D97-AF65-F5344CB8AC3E}">
        <p14:creationId xmlns:p14="http://schemas.microsoft.com/office/powerpoint/2010/main" val="11477520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822" y="666852"/>
            <a:ext cx="3670856" cy="284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38382" y="81170"/>
            <a:ext cx="8363938" cy="498598"/>
          </a:xfrm>
        </p:spPr>
        <p:txBody>
          <a:bodyPr/>
          <a:lstStyle/>
          <a:p>
            <a:r>
              <a:rPr lang="en-US" dirty="0"/>
              <a:t>Why </a:t>
            </a:r>
            <a:r>
              <a:rPr lang="en-US" dirty="0" smtClean="0"/>
              <a:t>entity </a:t>
            </a:r>
            <a:r>
              <a:rPr lang="en-US" dirty="0"/>
              <a:t>synonyms?</a:t>
            </a:r>
          </a:p>
        </p:txBody>
      </p:sp>
      <p:sp>
        <p:nvSpPr>
          <p:cNvPr id="3" name="Content Placeholder 2"/>
          <p:cNvSpPr>
            <a:spLocks noGrp="1"/>
          </p:cNvSpPr>
          <p:nvPr>
            <p:ph idx="1"/>
          </p:nvPr>
        </p:nvSpPr>
        <p:spPr>
          <a:xfrm>
            <a:off x="0" y="948700"/>
            <a:ext cx="4898071" cy="5824157"/>
          </a:xfrm>
        </p:spPr>
        <p:txBody>
          <a:bodyPr>
            <a:normAutofit/>
          </a:bodyPr>
          <a:lstStyle/>
          <a:p>
            <a:r>
              <a:rPr lang="en-US" sz="2800" dirty="0"/>
              <a:t>Users search for entities:</a:t>
            </a:r>
          </a:p>
          <a:p>
            <a:pPr lvl="1"/>
            <a:r>
              <a:rPr lang="en-US" sz="2400" dirty="0" smtClean="0">
                <a:solidFill>
                  <a:srgbClr val="FFC000"/>
                </a:solidFill>
              </a:rPr>
              <a:t>E-</a:t>
            </a:r>
            <a:r>
              <a:rPr lang="en-US" sz="2400" dirty="0" err="1" smtClean="0">
                <a:solidFill>
                  <a:srgbClr val="FFC000"/>
                </a:solidFill>
              </a:rPr>
              <a:t>tailers</a:t>
            </a:r>
            <a:r>
              <a:rPr lang="en-US" sz="2400" dirty="0" smtClean="0"/>
              <a:t> </a:t>
            </a:r>
            <a:r>
              <a:rPr lang="en-US" sz="2400" dirty="0"/>
              <a:t>like </a:t>
            </a:r>
            <a:r>
              <a:rPr lang="en-US" sz="2400" dirty="0" err="1" smtClean="0"/>
              <a:t>Walmart</a:t>
            </a:r>
            <a:r>
              <a:rPr lang="en-US" sz="2400" dirty="0" smtClean="0"/>
              <a:t>:  </a:t>
            </a:r>
            <a:endParaRPr lang="en-US" sz="2400" dirty="0"/>
          </a:p>
          <a:p>
            <a:pPr lvl="3"/>
            <a:r>
              <a:rPr lang="en-US" sz="2000" dirty="0" smtClean="0"/>
              <a:t>allow users to search </a:t>
            </a:r>
            <a:r>
              <a:rPr lang="en-US" sz="2000" dirty="0"/>
              <a:t>for </a:t>
            </a:r>
            <a:r>
              <a:rPr lang="en-US" sz="2000" dirty="0">
                <a:solidFill>
                  <a:srgbClr val="FFC000"/>
                </a:solidFill>
              </a:rPr>
              <a:t>products</a:t>
            </a:r>
            <a:r>
              <a:rPr lang="en-US" sz="2000" dirty="0"/>
              <a:t>   </a:t>
            </a:r>
            <a:endParaRPr lang="en-US" sz="2000" dirty="0" smtClean="0"/>
          </a:p>
          <a:p>
            <a:pPr marL="901308" lvl="3" indent="0">
              <a:buNone/>
            </a:pPr>
            <a:endParaRPr lang="en-US" sz="1600" dirty="0"/>
          </a:p>
          <a:p>
            <a:pPr lvl="1"/>
            <a:r>
              <a:rPr lang="en-US" sz="2400" dirty="0" smtClean="0">
                <a:solidFill>
                  <a:srgbClr val="FFC000"/>
                </a:solidFill>
              </a:rPr>
              <a:t>Information </a:t>
            </a:r>
            <a:r>
              <a:rPr lang="en-US" sz="2400" dirty="0">
                <a:solidFill>
                  <a:srgbClr val="FFC000"/>
                </a:solidFill>
              </a:rPr>
              <a:t>providers </a:t>
            </a:r>
            <a:r>
              <a:rPr lang="en-US" sz="2400" dirty="0"/>
              <a:t>like </a:t>
            </a:r>
            <a:r>
              <a:rPr lang="en-US" sz="2400" dirty="0" err="1" smtClean="0"/>
              <a:t>YellowPages</a:t>
            </a:r>
            <a:r>
              <a:rPr lang="en-US" sz="2400" dirty="0" smtClean="0"/>
              <a:t>: </a:t>
            </a:r>
            <a:endParaRPr lang="en-US" sz="2400" dirty="0"/>
          </a:p>
          <a:p>
            <a:pPr lvl="3"/>
            <a:r>
              <a:rPr lang="en-US" sz="2000" dirty="0"/>
              <a:t>allow users to search for local businesses</a:t>
            </a:r>
          </a:p>
          <a:p>
            <a:pPr lvl="1"/>
            <a:endParaRPr lang="en-US" sz="2400" dirty="0">
              <a:solidFill>
                <a:srgbClr val="FFC000"/>
              </a:solidFill>
            </a:endParaRPr>
          </a:p>
          <a:p>
            <a:pPr lvl="1"/>
            <a:r>
              <a:rPr lang="en-US" sz="2400" dirty="0" smtClean="0">
                <a:solidFill>
                  <a:srgbClr val="FFC000"/>
                </a:solidFill>
              </a:rPr>
              <a:t>Online music stores </a:t>
            </a:r>
            <a:r>
              <a:rPr lang="en-US" sz="2400" dirty="0" smtClean="0"/>
              <a:t>like iTunes and Zune Marketplace: </a:t>
            </a:r>
          </a:p>
          <a:p>
            <a:pPr lvl="3"/>
            <a:r>
              <a:rPr lang="en-US" sz="2000" dirty="0"/>
              <a:t>allow users to search for songs/albums/artists</a:t>
            </a:r>
          </a:p>
          <a:p>
            <a:endParaRPr lang="en-US" dirty="0" smtClean="0"/>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326" y="3715634"/>
            <a:ext cx="3681351" cy="2660578"/>
          </a:xfrm>
          <a:prstGeom prst="rect">
            <a:avLst/>
          </a:prstGeom>
        </p:spPr>
      </p:pic>
      <p:sp>
        <p:nvSpPr>
          <p:cNvPr id="9" name="Oval 8"/>
          <p:cNvSpPr/>
          <p:nvPr/>
        </p:nvSpPr>
        <p:spPr>
          <a:xfrm>
            <a:off x="6414446" y="650058"/>
            <a:ext cx="1050880" cy="2831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67348" y="4081903"/>
            <a:ext cx="1840675" cy="3657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944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13362"/>
            <a:ext cx="8363938" cy="498598"/>
          </a:xfrm>
        </p:spPr>
        <p:txBody>
          <a:bodyPr/>
          <a:lstStyle/>
          <a:p>
            <a:r>
              <a:rPr lang="en-US" dirty="0" smtClean="0"/>
              <a:t>Why entity synonyms?</a:t>
            </a:r>
            <a:endParaRPr lang="en-US" dirty="0"/>
          </a:p>
        </p:txBody>
      </p:sp>
      <p:sp>
        <p:nvSpPr>
          <p:cNvPr id="3" name="Content Placeholder 2"/>
          <p:cNvSpPr>
            <a:spLocks noGrp="1"/>
          </p:cNvSpPr>
          <p:nvPr>
            <p:ph idx="1"/>
          </p:nvPr>
        </p:nvSpPr>
        <p:spPr>
          <a:xfrm>
            <a:off x="209372" y="1103892"/>
            <a:ext cx="8716487" cy="913594"/>
          </a:xfrm>
        </p:spPr>
        <p:txBody>
          <a:bodyPr>
            <a:normAutofit/>
          </a:bodyPr>
          <a:lstStyle/>
          <a:p>
            <a:r>
              <a:rPr lang="en-US" dirty="0" smtClean="0"/>
              <a:t>Powered by enterprise search engines like FAST and </a:t>
            </a:r>
            <a:r>
              <a:rPr lang="en-US" dirty="0" err="1" smtClean="0"/>
              <a:t>Endeca</a:t>
            </a:r>
            <a:endParaRPr lang="en-US" dirty="0" smtClean="0"/>
          </a:p>
          <a:p>
            <a:r>
              <a:rPr lang="en-US" dirty="0" smtClean="0"/>
              <a:t>Users refer to the </a:t>
            </a:r>
            <a:r>
              <a:rPr lang="en-US" dirty="0"/>
              <a:t>s</a:t>
            </a:r>
            <a:r>
              <a:rPr lang="en-US" dirty="0" smtClean="0"/>
              <a:t>ame entity in many different ways</a:t>
            </a:r>
          </a:p>
          <a:p>
            <a:pPr marL="345283" lvl="1" indent="0">
              <a:buNone/>
            </a:pPr>
            <a:endParaRPr lang="en-US" dirty="0" smtClean="0">
              <a:solidFill>
                <a:srgbClr val="FFC000"/>
              </a:solidFill>
            </a:endParaRPr>
          </a:p>
          <a:p>
            <a:pPr marL="0" indent="0">
              <a:buNone/>
            </a:pPr>
            <a:endParaRPr lang="en-US" dirty="0"/>
          </a:p>
        </p:txBody>
      </p:sp>
      <p:sp>
        <p:nvSpPr>
          <p:cNvPr id="4" name="Content Placeholder 2"/>
          <p:cNvSpPr txBox="1">
            <a:spLocks/>
          </p:cNvSpPr>
          <p:nvPr/>
        </p:nvSpPr>
        <p:spPr>
          <a:xfrm>
            <a:off x="247873" y="4644314"/>
            <a:ext cx="8716487" cy="1611344"/>
          </a:xfrm>
          <a:prstGeom prst="rect">
            <a:avLst/>
          </a:prstGeom>
        </p:spPr>
        <p:txBody>
          <a:bodyPr vert="horz" wrap="square" lIns="0" tIns="0" rIns="0" bIns="0" rtlCol="0">
            <a:normAutofit lnSpcReduction="10000"/>
          </a:bodyPr>
          <a:lstStyle>
            <a:lvl1pPr marL="345282" indent="-345282" algn="l" defTabSz="685778"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solidFill>
                  <a:schemeClr val="tx1"/>
                </a:solidFill>
              </a:rPr>
              <a:t>Without this knowledge, search fails to return relevant results</a:t>
            </a:r>
          </a:p>
          <a:p>
            <a:pPr lvl="1"/>
            <a:r>
              <a:rPr lang="en-US" sz="2000" dirty="0" smtClean="0"/>
              <a:t>Bad user experience, loss of web site conversions and sales, customer attrition</a:t>
            </a:r>
          </a:p>
          <a:p>
            <a:r>
              <a:rPr lang="en-US" dirty="0" smtClean="0">
                <a:solidFill>
                  <a:schemeClr val="tx1"/>
                </a:solidFill>
              </a:rPr>
              <a:t>Cannot treat them as strings, need </a:t>
            </a:r>
            <a:r>
              <a:rPr lang="en-US" dirty="0">
                <a:solidFill>
                  <a:schemeClr val="tx1"/>
                </a:solidFill>
              </a:rPr>
              <a:t>to capture </a:t>
            </a:r>
            <a:r>
              <a:rPr lang="en-US" dirty="0">
                <a:solidFill>
                  <a:srgbClr val="FFC000"/>
                </a:solidFill>
              </a:rPr>
              <a:t>semantic</a:t>
            </a:r>
            <a:r>
              <a:rPr lang="en-US" dirty="0">
                <a:solidFill>
                  <a:schemeClr val="tx1"/>
                </a:solidFill>
              </a:rPr>
              <a:t> relationship</a:t>
            </a:r>
          </a:p>
          <a:p>
            <a:endParaRPr lang="en-US" dirty="0" smtClean="0">
              <a:solidFill>
                <a:srgbClr val="FFC000"/>
              </a:solidFill>
            </a:endParaRPr>
          </a:p>
          <a:p>
            <a:pPr marL="0" indent="0">
              <a:buFontTx/>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6916162"/>
              </p:ext>
            </p:extLst>
          </p:nvPr>
        </p:nvGraphicFramePr>
        <p:xfrm>
          <a:off x="247873" y="2164026"/>
          <a:ext cx="8372639" cy="2254410"/>
        </p:xfrm>
        <a:graphic>
          <a:graphicData uri="http://schemas.openxmlformats.org/drawingml/2006/table">
            <a:tbl>
              <a:tblPr firstRow="1" bandRow="1">
                <a:tableStyleId>{00A15C55-8517-42AA-B614-E9B94910E393}</a:tableStyleId>
              </a:tblPr>
              <a:tblGrid>
                <a:gridCol w="3367966"/>
                <a:gridCol w="5004673"/>
              </a:tblGrid>
              <a:tr h="369454">
                <a:tc>
                  <a:txBody>
                    <a:bodyPr/>
                    <a:lstStyle/>
                    <a:p>
                      <a:pPr marL="0" algn="l" defTabSz="685778" rtl="0" eaLnBrk="1" latinLnBrk="0" hangingPunct="1"/>
                      <a:r>
                        <a:rPr lang="en-US" sz="1800" b="1" kern="1200" dirty="0" smtClean="0">
                          <a:solidFill>
                            <a:schemeClr val="lt1"/>
                          </a:solidFill>
                          <a:latin typeface="+mn-lt"/>
                          <a:ea typeface="+mn-ea"/>
                          <a:cs typeface="+mn-cs"/>
                        </a:rPr>
                        <a:t>Entity</a:t>
                      </a:r>
                      <a:endParaRPr lang="en-US" sz="1800" b="1" kern="1200" dirty="0">
                        <a:solidFill>
                          <a:schemeClr val="lt1"/>
                        </a:solidFill>
                        <a:latin typeface="+mn-lt"/>
                        <a:ea typeface="+mn-ea"/>
                        <a:cs typeface="+mn-cs"/>
                      </a:endParaRPr>
                    </a:p>
                  </a:txBody>
                  <a:tcPr marT="42672" marB="42672"/>
                </a:tc>
                <a:tc>
                  <a:txBody>
                    <a:bodyPr/>
                    <a:lstStyle/>
                    <a:p>
                      <a:pPr marL="0" algn="l" defTabSz="685778" rtl="0" eaLnBrk="1" latinLnBrk="0" hangingPunct="1"/>
                      <a:r>
                        <a:rPr lang="en-US" sz="1800" dirty="0" smtClean="0"/>
                        <a:t>Alternative ways to refer to that entity </a:t>
                      </a:r>
                      <a:endParaRPr lang="en-US" sz="1800" b="1" kern="1200" dirty="0">
                        <a:solidFill>
                          <a:schemeClr val="lt1"/>
                        </a:solidFill>
                        <a:latin typeface="+mn-lt"/>
                        <a:ea typeface="+mn-ea"/>
                        <a:cs typeface="+mn-cs"/>
                      </a:endParaRPr>
                    </a:p>
                  </a:txBody>
                  <a:tcPr marT="42672" marB="42672"/>
                </a:tc>
              </a:tr>
              <a:tr h="369454">
                <a:tc>
                  <a:txBody>
                    <a:bodyPr/>
                    <a:lstStyle/>
                    <a:p>
                      <a:r>
                        <a:rPr lang="en-US" sz="1600" dirty="0" smtClean="0"/>
                        <a:t>canon 400d</a:t>
                      </a:r>
                      <a:endParaRPr lang="en-US" sz="1600" b="1" dirty="0"/>
                    </a:p>
                  </a:txBody>
                  <a:tcPr marT="42672" marB="42672"/>
                </a:tc>
                <a:tc>
                  <a:txBody>
                    <a:bodyPr/>
                    <a:lstStyle/>
                    <a:p>
                      <a:r>
                        <a:rPr lang="en-US" sz="1600" b="0" dirty="0" smtClean="0"/>
                        <a:t>canon rebel </a:t>
                      </a:r>
                      <a:r>
                        <a:rPr lang="en-US" sz="1600" b="0" dirty="0" err="1" smtClean="0"/>
                        <a:t>xti</a:t>
                      </a:r>
                      <a:r>
                        <a:rPr lang="en-US" sz="1600" dirty="0" smtClean="0"/>
                        <a:t>, cannon 400d</a:t>
                      </a:r>
                      <a:endParaRPr lang="en-US" sz="1600" b="1" dirty="0"/>
                    </a:p>
                  </a:txBody>
                  <a:tcPr marT="42672" marB="42672"/>
                </a:tc>
              </a:tr>
              <a:tr h="369454">
                <a:tc>
                  <a:txBody>
                    <a:bodyPr/>
                    <a:lstStyle/>
                    <a:p>
                      <a:r>
                        <a:rPr lang="en-US" sz="1600" dirty="0" smtClean="0"/>
                        <a:t>harry potter and the half blood prince</a:t>
                      </a:r>
                      <a:endParaRPr lang="en-US" sz="1600" b="1" dirty="0"/>
                    </a:p>
                  </a:txBody>
                  <a:tcPr marT="42672" marB="42672"/>
                </a:tc>
                <a:tc>
                  <a:txBody>
                    <a:bodyPr/>
                    <a:lstStyle/>
                    <a:p>
                      <a:r>
                        <a:rPr lang="en-US" sz="1600" b="0" dirty="0" smtClean="0"/>
                        <a:t>harry potter 6</a:t>
                      </a:r>
                      <a:r>
                        <a:rPr lang="en-US" sz="1600" dirty="0" smtClean="0"/>
                        <a:t>, half blood prince, harry potter and the half blooded prince</a:t>
                      </a:r>
                      <a:endParaRPr lang="en-US" sz="1600" b="1" dirty="0"/>
                    </a:p>
                  </a:txBody>
                  <a:tcPr marT="42672" marB="42672"/>
                </a:tc>
              </a:tr>
              <a:tr h="369454">
                <a:tc>
                  <a:txBody>
                    <a:bodyPr/>
                    <a:lstStyle/>
                    <a:p>
                      <a:r>
                        <a:rPr lang="en-US" sz="1600" dirty="0" err="1" smtClean="0"/>
                        <a:t>washington</a:t>
                      </a:r>
                      <a:r>
                        <a:rPr lang="en-US" sz="1600" dirty="0" smtClean="0"/>
                        <a:t> state department of licensing</a:t>
                      </a:r>
                      <a:endParaRPr lang="en-US" sz="1600" b="1" dirty="0"/>
                    </a:p>
                  </a:txBody>
                  <a:tcPr marT="42672" marB="42672"/>
                </a:tc>
                <a:tc>
                  <a:txBody>
                    <a:bodyPr/>
                    <a:lstStyle/>
                    <a:p>
                      <a:r>
                        <a:rPr lang="en-US" sz="1600" dirty="0" err="1" smtClean="0"/>
                        <a:t>wa</a:t>
                      </a:r>
                      <a:r>
                        <a:rPr lang="en-US" sz="1600" dirty="0" smtClean="0"/>
                        <a:t> </a:t>
                      </a:r>
                      <a:r>
                        <a:rPr lang="en-US" sz="1600" dirty="0" err="1" smtClean="0"/>
                        <a:t>dol</a:t>
                      </a:r>
                      <a:r>
                        <a:rPr lang="en-US" sz="1600" dirty="0" smtClean="0"/>
                        <a:t>, </a:t>
                      </a:r>
                      <a:r>
                        <a:rPr lang="en-US" sz="1600" dirty="0" err="1" smtClean="0"/>
                        <a:t>dol</a:t>
                      </a:r>
                      <a:r>
                        <a:rPr lang="en-US" sz="1600" dirty="0" smtClean="0"/>
                        <a:t> </a:t>
                      </a:r>
                      <a:r>
                        <a:rPr lang="en-US" sz="1600" dirty="0" err="1" smtClean="0"/>
                        <a:t>washington</a:t>
                      </a:r>
                      <a:r>
                        <a:rPr lang="en-US" sz="1600" dirty="0" smtClean="0"/>
                        <a:t>, </a:t>
                      </a:r>
                      <a:r>
                        <a:rPr lang="en-US" sz="1600" dirty="0" err="1" smtClean="0"/>
                        <a:t>wa</a:t>
                      </a:r>
                      <a:r>
                        <a:rPr lang="en-US" sz="1600" dirty="0" smtClean="0"/>
                        <a:t> </a:t>
                      </a:r>
                      <a:r>
                        <a:rPr lang="en-US" sz="1600" dirty="0" err="1" smtClean="0"/>
                        <a:t>dmv</a:t>
                      </a:r>
                      <a:r>
                        <a:rPr lang="en-US" sz="1600" dirty="0" smtClean="0"/>
                        <a:t>, wash state </a:t>
                      </a:r>
                      <a:r>
                        <a:rPr lang="en-US" sz="1600" dirty="0" err="1" smtClean="0"/>
                        <a:t>dept</a:t>
                      </a:r>
                      <a:r>
                        <a:rPr lang="en-US" sz="1600" dirty="0" smtClean="0"/>
                        <a:t> of licensing</a:t>
                      </a:r>
                      <a:endParaRPr lang="en-US" sz="1600" b="1" dirty="0"/>
                    </a:p>
                  </a:txBody>
                  <a:tcPr marT="42672" marB="42672"/>
                </a:tc>
              </a:tr>
              <a:tr h="369454">
                <a:tc>
                  <a:txBody>
                    <a:bodyPr/>
                    <a:lstStyle/>
                    <a:p>
                      <a:r>
                        <a:rPr lang="en-US" sz="1600" dirty="0" smtClean="0"/>
                        <a:t>university of </a:t>
                      </a:r>
                      <a:r>
                        <a:rPr lang="en-US" sz="1600" dirty="0" err="1" smtClean="0"/>
                        <a:t>washington</a:t>
                      </a:r>
                      <a:endParaRPr lang="en-US" sz="1600" b="1" dirty="0"/>
                    </a:p>
                  </a:txBody>
                  <a:tcPr marT="42672" marB="42672"/>
                </a:tc>
                <a:tc>
                  <a:txBody>
                    <a:bodyPr/>
                    <a:lstStyle/>
                    <a:p>
                      <a:r>
                        <a:rPr lang="en-US" sz="1600" b="0" dirty="0" err="1" smtClean="0"/>
                        <a:t>uw</a:t>
                      </a:r>
                      <a:r>
                        <a:rPr lang="en-US" sz="1600" dirty="0" smtClean="0"/>
                        <a:t>, </a:t>
                      </a:r>
                      <a:r>
                        <a:rPr lang="en-US" sz="1600" dirty="0" err="1" smtClean="0"/>
                        <a:t>uofw</a:t>
                      </a:r>
                      <a:r>
                        <a:rPr lang="en-US" sz="1600" dirty="0" smtClean="0"/>
                        <a:t>, </a:t>
                      </a:r>
                      <a:r>
                        <a:rPr lang="en-US" sz="1600" b="0" dirty="0" err="1" smtClean="0"/>
                        <a:t>univ</a:t>
                      </a:r>
                      <a:r>
                        <a:rPr lang="en-US" sz="1600" b="0" dirty="0" smtClean="0"/>
                        <a:t> of </a:t>
                      </a:r>
                      <a:r>
                        <a:rPr lang="en-US" sz="1600" b="0" dirty="0" err="1" smtClean="0"/>
                        <a:t>wa</a:t>
                      </a:r>
                      <a:r>
                        <a:rPr lang="en-US" sz="1600" dirty="0" smtClean="0"/>
                        <a:t>, </a:t>
                      </a:r>
                      <a:r>
                        <a:rPr lang="en-US" sz="1600" dirty="0" err="1" smtClean="0"/>
                        <a:t>univ</a:t>
                      </a:r>
                      <a:r>
                        <a:rPr lang="en-US" sz="1600" dirty="0" smtClean="0"/>
                        <a:t> of </a:t>
                      </a:r>
                      <a:r>
                        <a:rPr lang="en-US" sz="1600" dirty="0" err="1" smtClean="0"/>
                        <a:t>washington</a:t>
                      </a:r>
                      <a:endParaRPr lang="en-US" sz="1600" b="1" dirty="0"/>
                    </a:p>
                  </a:txBody>
                  <a:tcPr marT="42672" marB="42672"/>
                </a:tc>
              </a:tr>
            </a:tbl>
          </a:graphicData>
        </a:graphic>
      </p:graphicFrame>
      <p:grpSp>
        <p:nvGrpSpPr>
          <p:cNvPr id="21" name="Group 20"/>
          <p:cNvGrpSpPr/>
          <p:nvPr/>
        </p:nvGrpSpPr>
        <p:grpSpPr>
          <a:xfrm>
            <a:off x="3564015" y="2530392"/>
            <a:ext cx="2060811" cy="1861792"/>
            <a:chOff x="3152633" y="3575713"/>
            <a:chExt cx="2060811" cy="1861792"/>
          </a:xfrm>
        </p:grpSpPr>
        <p:sp>
          <p:nvSpPr>
            <p:cNvPr id="15" name="Oval 14"/>
            <p:cNvSpPr/>
            <p:nvPr/>
          </p:nvSpPr>
          <p:spPr bwMode="auto">
            <a:xfrm>
              <a:off x="3152633" y="3916907"/>
              <a:ext cx="1478744" cy="341194"/>
            </a:xfrm>
            <a:prstGeom prst="ellipse">
              <a:avLst/>
            </a:prstGeom>
            <a:noFill/>
            <a:ln w="2857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6" name="Oval 15"/>
            <p:cNvSpPr/>
            <p:nvPr/>
          </p:nvSpPr>
          <p:spPr bwMode="auto">
            <a:xfrm>
              <a:off x="3152633" y="3575713"/>
              <a:ext cx="1478744" cy="341194"/>
            </a:xfrm>
            <a:prstGeom prst="ellipse">
              <a:avLst/>
            </a:prstGeom>
            <a:noFill/>
            <a:ln w="2857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7" name="Oval 16"/>
            <p:cNvSpPr/>
            <p:nvPr/>
          </p:nvSpPr>
          <p:spPr bwMode="auto">
            <a:xfrm>
              <a:off x="4121623" y="5096311"/>
              <a:ext cx="1091821" cy="341194"/>
            </a:xfrm>
            <a:prstGeom prst="ellipse">
              <a:avLst/>
            </a:prstGeom>
            <a:noFill/>
            <a:ln w="2857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grpSp>
        <p:nvGrpSpPr>
          <p:cNvPr id="22" name="Group 21"/>
          <p:cNvGrpSpPr/>
          <p:nvPr/>
        </p:nvGrpSpPr>
        <p:grpSpPr>
          <a:xfrm>
            <a:off x="3639079" y="3472088"/>
            <a:ext cx="739372" cy="920096"/>
            <a:chOff x="3223265" y="4490113"/>
            <a:chExt cx="739372" cy="920096"/>
          </a:xfrm>
        </p:grpSpPr>
        <p:sp>
          <p:nvSpPr>
            <p:cNvPr id="18" name="Oval 17"/>
            <p:cNvSpPr/>
            <p:nvPr/>
          </p:nvSpPr>
          <p:spPr bwMode="auto">
            <a:xfrm>
              <a:off x="3223265" y="4490113"/>
              <a:ext cx="739372" cy="341194"/>
            </a:xfrm>
            <a:prstGeom prst="ellipse">
              <a:avLst/>
            </a:prstGeom>
            <a:noFill/>
            <a:ln w="28575">
              <a:solidFill>
                <a:srgbClr val="00B0F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9" name="Oval 18"/>
            <p:cNvSpPr/>
            <p:nvPr/>
          </p:nvSpPr>
          <p:spPr bwMode="auto">
            <a:xfrm>
              <a:off x="3223265" y="5069015"/>
              <a:ext cx="488926" cy="341194"/>
            </a:xfrm>
            <a:prstGeom prst="ellipse">
              <a:avLst/>
            </a:prstGeom>
            <a:noFill/>
            <a:ln w="28575">
              <a:solidFill>
                <a:srgbClr val="00B0F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852097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Discovering Synonyms</a:t>
            </a:r>
            <a:endParaRPr lang="en-US" dirty="0"/>
          </a:p>
        </p:txBody>
      </p:sp>
      <p:sp>
        <p:nvSpPr>
          <p:cNvPr id="3" name="Content Placeholder 2"/>
          <p:cNvSpPr>
            <a:spLocks noGrp="1"/>
          </p:cNvSpPr>
          <p:nvPr>
            <p:ph idx="1"/>
          </p:nvPr>
        </p:nvSpPr>
        <p:spPr>
          <a:xfrm>
            <a:off x="442686" y="868351"/>
            <a:ext cx="8229600" cy="5372791"/>
          </a:xfrm>
        </p:spPr>
        <p:txBody>
          <a:bodyPr>
            <a:normAutofit/>
          </a:bodyPr>
          <a:lstStyle/>
          <a:p>
            <a:r>
              <a:rPr lang="en-US" sz="2800" dirty="0" smtClean="0"/>
              <a:t>Previous approach: domain experts provide synonyms manually</a:t>
            </a:r>
          </a:p>
          <a:p>
            <a:pPr lvl="1"/>
            <a:r>
              <a:rPr lang="en-US" sz="2400" dirty="0" smtClean="0"/>
              <a:t>Tedious, costly: e-</a:t>
            </a:r>
            <a:r>
              <a:rPr lang="en-US" sz="2400" dirty="0" err="1" smtClean="0"/>
              <a:t>tailers</a:t>
            </a:r>
            <a:r>
              <a:rPr lang="en-US" sz="2400" dirty="0" smtClean="0"/>
              <a:t> have thousands, even millions of entities</a:t>
            </a:r>
          </a:p>
          <a:p>
            <a:pPr lvl="1"/>
            <a:r>
              <a:rPr lang="en-US" sz="2400" dirty="0" smtClean="0"/>
              <a:t>New entities keep coming, old entities get obsolete, hard to keep up</a:t>
            </a:r>
          </a:p>
          <a:p>
            <a:pPr lvl="1"/>
            <a:endParaRPr lang="en-US" sz="2400" dirty="0" smtClean="0"/>
          </a:p>
          <a:p>
            <a:r>
              <a:rPr lang="en-US" sz="2800" dirty="0" smtClean="0"/>
              <a:t>Main Insight:</a:t>
            </a:r>
          </a:p>
          <a:p>
            <a:pPr lvl="1"/>
            <a:r>
              <a:rPr lang="en-US" sz="2400" dirty="0" smtClean="0">
                <a:solidFill>
                  <a:srgbClr val="FFC000"/>
                </a:solidFill>
              </a:rPr>
              <a:t>Search engine’s query click log captures this =&gt; </a:t>
            </a:r>
            <a:r>
              <a:rPr lang="en-US" sz="2400" dirty="0">
                <a:solidFill>
                  <a:srgbClr val="FFC000"/>
                </a:solidFill>
              </a:rPr>
              <a:t>i</a:t>
            </a:r>
            <a:r>
              <a:rPr lang="en-US" sz="2400" dirty="0" smtClean="0">
                <a:solidFill>
                  <a:srgbClr val="FFC000"/>
                </a:solidFill>
              </a:rPr>
              <a:t>f </a:t>
            </a:r>
            <a:r>
              <a:rPr lang="en-US" sz="2400" dirty="0">
                <a:solidFill>
                  <a:srgbClr val="FFC000"/>
                </a:solidFill>
              </a:rPr>
              <a:t>two different search queries refer to </a:t>
            </a:r>
            <a:r>
              <a:rPr lang="en-US" sz="2400" dirty="0" smtClean="0">
                <a:solidFill>
                  <a:srgbClr val="FFC000"/>
                </a:solidFill>
              </a:rPr>
              <a:t>same </a:t>
            </a:r>
            <a:r>
              <a:rPr lang="en-US" sz="2400" dirty="0">
                <a:solidFill>
                  <a:srgbClr val="FFC000"/>
                </a:solidFill>
              </a:rPr>
              <a:t>entity, </a:t>
            </a:r>
            <a:r>
              <a:rPr lang="en-US" sz="2400" dirty="0" smtClean="0">
                <a:solidFill>
                  <a:srgbClr val="FFC000"/>
                </a:solidFill>
              </a:rPr>
              <a:t>signiﬁcant </a:t>
            </a:r>
            <a:r>
              <a:rPr lang="en-US" sz="2400" dirty="0">
                <a:solidFill>
                  <a:srgbClr val="FFC000"/>
                </a:solidFill>
              </a:rPr>
              <a:t>overlap among the links clicked for the two queries</a:t>
            </a:r>
            <a:r>
              <a:rPr lang="en-US" sz="2400" dirty="0"/>
              <a:t>. </a:t>
            </a:r>
            <a:endParaRPr lang="en-US" sz="2400" dirty="0" smtClean="0"/>
          </a:p>
          <a:p>
            <a:pPr lvl="1"/>
            <a:r>
              <a:rPr lang="en-US" sz="2400" dirty="0" smtClean="0"/>
              <a:t>Can we leverage it to find synonyms automatically?</a:t>
            </a:r>
          </a:p>
          <a:p>
            <a:pPr lvl="1"/>
            <a:r>
              <a:rPr lang="en-US" sz="2400" dirty="0" smtClean="0"/>
              <a:t>Requirements:</a:t>
            </a:r>
          </a:p>
          <a:p>
            <a:pPr lvl="2"/>
            <a:r>
              <a:rPr lang="en-US" sz="2000" dirty="0" smtClean="0"/>
              <a:t>Domain independent, high quality, scalable algorithm</a:t>
            </a:r>
          </a:p>
          <a:p>
            <a:pPr marL="0" indent="0">
              <a:buNone/>
            </a:pPr>
            <a:endParaRPr lang="en-US" dirty="0"/>
          </a:p>
          <a:p>
            <a:pPr marL="345283" lvl="1" indent="0">
              <a:buNone/>
            </a:pPr>
            <a:endParaRPr lang="en-US" dirty="0"/>
          </a:p>
          <a:p>
            <a:pPr marL="345283" lvl="1" indent="0">
              <a:buNone/>
            </a:pPr>
            <a:endParaRPr lang="en-US" dirty="0"/>
          </a:p>
        </p:txBody>
      </p:sp>
    </p:spTree>
    <p:extLst>
      <p:ext uri="{BB962C8B-B14F-4D97-AF65-F5344CB8AC3E}">
        <p14:creationId xmlns:p14="http://schemas.microsoft.com/office/powerpoint/2010/main" val="8163782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9" y="132915"/>
            <a:ext cx="9144000" cy="879459"/>
          </a:xfrm>
        </p:spPr>
        <p:txBody>
          <a:bodyPr>
            <a:normAutofit/>
          </a:bodyPr>
          <a:lstStyle/>
          <a:p>
            <a:r>
              <a:rPr lang="en-US" dirty="0" smtClean="0"/>
              <a:t>Step 1: Generation of Candidate Synonyms</a:t>
            </a:r>
            <a:endParaRPr lang="en-US" dirty="0"/>
          </a:p>
        </p:txBody>
      </p:sp>
      <p:grpSp>
        <p:nvGrpSpPr>
          <p:cNvPr id="47" name="Group 46"/>
          <p:cNvGrpSpPr/>
          <p:nvPr/>
        </p:nvGrpSpPr>
        <p:grpSpPr>
          <a:xfrm>
            <a:off x="21975" y="2102571"/>
            <a:ext cx="1690467" cy="881051"/>
            <a:chOff x="255874" y="2388194"/>
            <a:chExt cx="1326408" cy="943982"/>
          </a:xfrm>
        </p:grpSpPr>
        <p:sp>
          <p:nvSpPr>
            <p:cNvPr id="48" name="Oval 47"/>
            <p:cNvSpPr>
              <a:spLocks noChangeArrowheads="1"/>
            </p:cNvSpPr>
            <p:nvPr/>
          </p:nvSpPr>
          <p:spPr bwMode="auto">
            <a:xfrm>
              <a:off x="255874" y="2388194"/>
              <a:ext cx="1326408" cy="442334"/>
            </a:xfrm>
            <a:prstGeom prst="ellipse">
              <a:avLst/>
            </a:prstGeom>
            <a:solidFill>
              <a:srgbClr val="FFC000"/>
            </a:solidFill>
            <a:ln w="12700">
              <a:solidFill>
                <a:srgbClr val="FF9900"/>
              </a:solidFill>
              <a:round/>
              <a:headEnd/>
              <a:tailEnd/>
            </a:ln>
          </p:spPr>
          <p:txBody>
            <a:bodyPr wrap="none" anchor="ctr"/>
            <a:lstStyle/>
            <a:p>
              <a:pPr algn="ctr"/>
              <a:r>
                <a:rPr lang="en-US" dirty="0" err="1" smtClean="0">
                  <a:solidFill>
                    <a:schemeClr val="bg1"/>
                  </a:solidFill>
                </a:rPr>
                <a:t>microsoft</a:t>
              </a:r>
              <a:r>
                <a:rPr lang="en-US" dirty="0" smtClean="0">
                  <a:solidFill>
                    <a:schemeClr val="bg1"/>
                  </a:solidFill>
                </a:rPr>
                <a:t> excel</a:t>
              </a:r>
              <a:endParaRPr lang="en-US" dirty="0">
                <a:solidFill>
                  <a:schemeClr val="bg1"/>
                </a:solidFill>
              </a:endParaRPr>
            </a:p>
          </p:txBody>
        </p:sp>
        <p:sp>
          <p:nvSpPr>
            <p:cNvPr id="49" name="Text Box 27"/>
            <p:cNvSpPr txBox="1">
              <a:spLocks noChangeArrowheads="1"/>
            </p:cNvSpPr>
            <p:nvPr/>
          </p:nvSpPr>
          <p:spPr bwMode="auto">
            <a:xfrm>
              <a:off x="287375" y="2936464"/>
              <a:ext cx="1189183" cy="395712"/>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Entity</a:t>
              </a:r>
              <a:endParaRPr lang="en-US" sz="2000" dirty="0">
                <a:solidFill>
                  <a:srgbClr val="FF0000"/>
                </a:solidFill>
              </a:endParaRPr>
            </a:p>
          </p:txBody>
        </p:sp>
      </p:grpSp>
      <p:sp>
        <p:nvSpPr>
          <p:cNvPr id="54" name="Text Box 28"/>
          <p:cNvSpPr txBox="1">
            <a:spLocks noChangeArrowheads="1"/>
          </p:cNvSpPr>
          <p:nvPr/>
        </p:nvSpPr>
        <p:spPr bwMode="auto">
          <a:xfrm>
            <a:off x="3410380" y="1947167"/>
            <a:ext cx="2294125" cy="369332"/>
          </a:xfrm>
          <a:prstGeom prst="rect">
            <a:avLst/>
          </a:prstGeom>
          <a:noFill/>
          <a:ln w="9525" algn="ctr">
            <a:noFill/>
            <a:miter lim="800000"/>
            <a:headEnd/>
            <a:tailEnd/>
          </a:ln>
        </p:spPr>
        <p:txBody>
          <a:bodyPr>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Clicked </a:t>
            </a:r>
            <a:r>
              <a:rPr lang="en-US" sz="2000" dirty="0" err="1" smtClean="0">
                <a:solidFill>
                  <a:srgbClr val="FF0000"/>
                </a:solidFill>
              </a:rPr>
              <a:t>Urls</a:t>
            </a:r>
            <a:endParaRPr lang="en-US" sz="2000" dirty="0">
              <a:solidFill>
                <a:srgbClr val="FF0000"/>
              </a:solidFill>
            </a:endParaRPr>
          </a:p>
        </p:txBody>
      </p:sp>
      <p:sp>
        <p:nvSpPr>
          <p:cNvPr id="61" name="Down Arrow 60"/>
          <p:cNvSpPr/>
          <p:nvPr/>
        </p:nvSpPr>
        <p:spPr>
          <a:xfrm>
            <a:off x="752726" y="2893052"/>
            <a:ext cx="287935" cy="39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27"/>
          <p:cNvSpPr txBox="1">
            <a:spLocks noChangeArrowheads="1"/>
          </p:cNvSpPr>
          <p:nvPr/>
        </p:nvSpPr>
        <p:spPr bwMode="auto">
          <a:xfrm>
            <a:off x="6404198" y="1577835"/>
            <a:ext cx="2877670" cy="369332"/>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Candidate Synonyms</a:t>
            </a:r>
            <a:endParaRPr lang="en-US" sz="2000" dirty="0">
              <a:solidFill>
                <a:srgbClr val="FF0000"/>
              </a:solidFill>
            </a:endParaRPr>
          </a:p>
        </p:txBody>
      </p:sp>
      <p:grpSp>
        <p:nvGrpSpPr>
          <p:cNvPr id="86" name="Group 85"/>
          <p:cNvGrpSpPr/>
          <p:nvPr/>
        </p:nvGrpSpPr>
        <p:grpSpPr>
          <a:xfrm>
            <a:off x="1787043" y="2667797"/>
            <a:ext cx="4685514" cy="1984376"/>
            <a:chOff x="1810316" y="2388493"/>
            <a:chExt cx="4685514" cy="2126118"/>
          </a:xfrm>
        </p:grpSpPr>
        <p:sp>
          <p:nvSpPr>
            <p:cNvPr id="87" name="Oval 86"/>
            <p:cNvSpPr>
              <a:spLocks noChangeArrowheads="1"/>
            </p:cNvSpPr>
            <p:nvPr/>
          </p:nvSpPr>
          <p:spPr bwMode="auto">
            <a:xfrm>
              <a:off x="2329998" y="4066654"/>
              <a:ext cx="4165832" cy="447957"/>
            </a:xfrm>
            <a:prstGeom prst="ellipse">
              <a:avLst/>
            </a:prstGeom>
            <a:solidFill>
              <a:srgbClr val="66FFFF">
                <a:alpha val="47058"/>
              </a:srgbClr>
            </a:solidFill>
            <a:ln w="12700">
              <a:solidFill>
                <a:srgbClr val="3366FF"/>
              </a:solidFill>
              <a:round/>
              <a:headEnd/>
              <a:tailEnd/>
            </a:ln>
          </p:spPr>
          <p:txBody>
            <a:bodyPr wrap="none" anchor="ctr"/>
            <a:lstStyle/>
            <a:p>
              <a:pPr algn="ctr"/>
              <a:r>
                <a:rPr lang="en-US" sz="1600" dirty="0" smtClean="0"/>
                <a:t>http</a:t>
              </a:r>
              <a:r>
                <a:rPr lang="en-US" sz="1600" dirty="0"/>
                <a:t>://blogs.office.com/b/microsoft-excel</a:t>
              </a:r>
            </a:p>
          </p:txBody>
        </p:sp>
        <p:sp>
          <p:nvSpPr>
            <p:cNvPr id="88" name="Oval 87"/>
            <p:cNvSpPr>
              <a:spLocks noChangeArrowheads="1"/>
            </p:cNvSpPr>
            <p:nvPr/>
          </p:nvSpPr>
          <p:spPr bwMode="auto">
            <a:xfrm>
              <a:off x="2246872" y="2388493"/>
              <a:ext cx="4203141" cy="403713"/>
            </a:xfrm>
            <a:prstGeom prst="ellipse">
              <a:avLst/>
            </a:prstGeom>
            <a:solidFill>
              <a:srgbClr val="66FFFF">
                <a:alpha val="47058"/>
              </a:srgbClr>
            </a:solidFill>
            <a:ln w="12700">
              <a:solidFill>
                <a:srgbClr val="3366FF"/>
              </a:solidFill>
              <a:round/>
              <a:headEnd/>
              <a:tailEnd/>
            </a:ln>
          </p:spPr>
          <p:txBody>
            <a:bodyPr wrap="none" anchor="ctr"/>
            <a:lstStyle/>
            <a:p>
              <a:pPr algn="ctr"/>
              <a:r>
                <a:rPr lang="en-US" sz="1600" dirty="0"/>
                <a:t>http://</a:t>
              </a:r>
              <a:r>
                <a:rPr lang="en-US" sz="1600" dirty="0" smtClean="0"/>
                <a:t>office.microsoft.com/en-us/excel/</a:t>
              </a:r>
              <a:endParaRPr lang="en-US" sz="1600" dirty="0"/>
            </a:p>
          </p:txBody>
        </p:sp>
        <p:sp>
          <p:nvSpPr>
            <p:cNvPr id="89" name="Oval 88"/>
            <p:cNvSpPr>
              <a:spLocks noChangeArrowheads="1"/>
            </p:cNvSpPr>
            <p:nvPr/>
          </p:nvSpPr>
          <p:spPr bwMode="auto">
            <a:xfrm>
              <a:off x="2299634" y="3235387"/>
              <a:ext cx="4154646" cy="380087"/>
            </a:xfrm>
            <a:prstGeom prst="ellipse">
              <a:avLst/>
            </a:prstGeom>
            <a:solidFill>
              <a:srgbClr val="66FFFF">
                <a:alpha val="47058"/>
              </a:srgbClr>
            </a:solidFill>
            <a:ln w="12700">
              <a:solidFill>
                <a:srgbClr val="3366FF"/>
              </a:solidFill>
              <a:round/>
              <a:headEnd/>
              <a:tailEnd/>
            </a:ln>
          </p:spPr>
          <p:txBody>
            <a:bodyPr wrap="none" anchor="ctr"/>
            <a:lstStyle/>
            <a:p>
              <a:pPr algn="ctr"/>
              <a:r>
                <a:rPr lang="en-US" sz="1600" dirty="0"/>
                <a:t>http://en.wikipedia.org/wiki/Microsoft_Excel</a:t>
              </a:r>
            </a:p>
          </p:txBody>
        </p:sp>
        <p:sp>
          <p:nvSpPr>
            <p:cNvPr id="90" name="Line 30"/>
            <p:cNvSpPr>
              <a:spLocks noChangeShapeType="1"/>
            </p:cNvSpPr>
            <p:nvPr/>
          </p:nvSpPr>
          <p:spPr bwMode="auto">
            <a:xfrm flipH="1">
              <a:off x="1810316" y="3425430"/>
              <a:ext cx="519679" cy="17693"/>
            </a:xfrm>
            <a:prstGeom prst="line">
              <a:avLst/>
            </a:prstGeom>
            <a:noFill/>
            <a:ln w="38100">
              <a:solidFill>
                <a:srgbClr val="FFC000"/>
              </a:solidFill>
              <a:round/>
              <a:headEnd type="arrow" w="med" len="med"/>
              <a:tailEnd/>
            </a:ln>
          </p:spPr>
          <p:txBody>
            <a:bodyPr wrap="square" anchor="ctr">
              <a:spAutoFit/>
            </a:bodyPr>
            <a:lstStyle/>
            <a:p>
              <a:endParaRPr lang="en-US" sz="2400"/>
            </a:p>
          </p:txBody>
        </p:sp>
        <p:sp>
          <p:nvSpPr>
            <p:cNvPr id="91" name="Line 31"/>
            <p:cNvSpPr>
              <a:spLocks noChangeShapeType="1"/>
            </p:cNvSpPr>
            <p:nvPr/>
          </p:nvSpPr>
          <p:spPr bwMode="auto">
            <a:xfrm flipH="1" flipV="1">
              <a:off x="1810316" y="3443122"/>
              <a:ext cx="519682" cy="847509"/>
            </a:xfrm>
            <a:prstGeom prst="line">
              <a:avLst/>
            </a:prstGeom>
            <a:noFill/>
            <a:ln w="38100">
              <a:solidFill>
                <a:srgbClr val="FFC000"/>
              </a:solidFill>
              <a:round/>
              <a:headEnd type="arrow" w="med" len="med"/>
              <a:tailEnd/>
            </a:ln>
          </p:spPr>
          <p:txBody>
            <a:bodyPr wrap="square" anchor="ctr">
              <a:spAutoFit/>
            </a:bodyPr>
            <a:lstStyle/>
            <a:p>
              <a:endParaRPr lang="en-US" sz="2400"/>
            </a:p>
          </p:txBody>
        </p:sp>
        <p:sp>
          <p:nvSpPr>
            <p:cNvPr id="92" name="Line 31"/>
            <p:cNvSpPr>
              <a:spLocks noChangeShapeType="1"/>
            </p:cNvSpPr>
            <p:nvPr/>
          </p:nvSpPr>
          <p:spPr bwMode="auto">
            <a:xfrm flipH="1">
              <a:off x="1810316" y="2592114"/>
              <a:ext cx="484056" cy="851007"/>
            </a:xfrm>
            <a:prstGeom prst="line">
              <a:avLst/>
            </a:prstGeom>
            <a:noFill/>
            <a:ln w="38100">
              <a:solidFill>
                <a:srgbClr val="FFC000"/>
              </a:solidFill>
              <a:round/>
              <a:headEnd type="arrow" w="med" len="med"/>
              <a:tailEnd/>
            </a:ln>
          </p:spPr>
          <p:txBody>
            <a:bodyPr wrap="square" anchor="ctr">
              <a:spAutoFit/>
            </a:bodyPr>
            <a:lstStyle/>
            <a:p>
              <a:endParaRPr lang="en-US" sz="2400"/>
            </a:p>
          </p:txBody>
        </p:sp>
      </p:grpSp>
      <p:grpSp>
        <p:nvGrpSpPr>
          <p:cNvPr id="93" name="Group 92"/>
          <p:cNvGrpSpPr/>
          <p:nvPr/>
        </p:nvGrpSpPr>
        <p:grpSpPr>
          <a:xfrm>
            <a:off x="71696" y="3430146"/>
            <a:ext cx="1715347" cy="764656"/>
            <a:chOff x="94968" y="3205299"/>
            <a:chExt cx="1715347" cy="819275"/>
          </a:xfrm>
        </p:grpSpPr>
        <p:sp>
          <p:nvSpPr>
            <p:cNvPr id="94" name="Oval 93"/>
            <p:cNvSpPr>
              <a:spLocks noChangeArrowheads="1"/>
            </p:cNvSpPr>
            <p:nvPr/>
          </p:nvSpPr>
          <p:spPr bwMode="auto">
            <a:xfrm>
              <a:off x="94968" y="3205299"/>
              <a:ext cx="1715347" cy="475654"/>
            </a:xfrm>
            <a:prstGeom prst="ellipse">
              <a:avLst/>
            </a:prstGeom>
            <a:solidFill>
              <a:srgbClr val="FFC000"/>
            </a:solidFill>
            <a:ln w="12700">
              <a:solidFill>
                <a:srgbClr val="FF9900"/>
              </a:solidFill>
              <a:round/>
              <a:headEnd/>
              <a:tailEnd/>
            </a:ln>
          </p:spPr>
          <p:txBody>
            <a:bodyPr wrap="none" anchor="ctr"/>
            <a:lstStyle/>
            <a:p>
              <a:pPr algn="ctr"/>
              <a:r>
                <a:rPr lang="en-US" dirty="0" err="1">
                  <a:solidFill>
                    <a:schemeClr val="bg1"/>
                  </a:solidFill>
                </a:rPr>
                <a:t>microsoft</a:t>
              </a:r>
              <a:r>
                <a:rPr lang="en-US" dirty="0">
                  <a:solidFill>
                    <a:schemeClr val="bg1"/>
                  </a:solidFill>
                </a:rPr>
                <a:t> excel</a:t>
              </a:r>
            </a:p>
          </p:txBody>
        </p:sp>
        <p:sp>
          <p:nvSpPr>
            <p:cNvPr id="95" name="Text Box 27"/>
            <p:cNvSpPr txBox="1">
              <a:spLocks noChangeArrowheads="1"/>
            </p:cNvSpPr>
            <p:nvPr/>
          </p:nvSpPr>
          <p:spPr bwMode="auto">
            <a:xfrm>
              <a:off x="138201" y="3628861"/>
              <a:ext cx="1212924" cy="395713"/>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Query</a:t>
              </a:r>
              <a:endParaRPr lang="en-US" sz="2000" dirty="0">
                <a:solidFill>
                  <a:srgbClr val="FF0000"/>
                </a:solidFill>
              </a:endParaRPr>
            </a:p>
          </p:txBody>
        </p:sp>
      </p:grpSp>
      <p:grpSp>
        <p:nvGrpSpPr>
          <p:cNvPr id="96" name="Group 95"/>
          <p:cNvGrpSpPr/>
          <p:nvPr/>
        </p:nvGrpSpPr>
        <p:grpSpPr>
          <a:xfrm>
            <a:off x="6398008" y="2108477"/>
            <a:ext cx="2605174" cy="4007861"/>
            <a:chOff x="6443822" y="1757051"/>
            <a:chExt cx="2605174" cy="4294138"/>
          </a:xfrm>
        </p:grpSpPr>
        <p:sp>
          <p:nvSpPr>
            <p:cNvPr id="97" name="Line 19"/>
            <p:cNvSpPr>
              <a:spLocks noChangeShapeType="1"/>
            </p:cNvSpPr>
            <p:nvPr/>
          </p:nvSpPr>
          <p:spPr bwMode="auto">
            <a:xfrm>
              <a:off x="6443823" y="1757051"/>
              <a:ext cx="580084" cy="418307"/>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98" name="Line 20"/>
            <p:cNvSpPr>
              <a:spLocks noChangeShapeType="1"/>
            </p:cNvSpPr>
            <p:nvPr/>
          </p:nvSpPr>
          <p:spPr bwMode="auto">
            <a:xfrm flipV="1">
              <a:off x="6443823" y="2172184"/>
              <a:ext cx="562618" cy="387760"/>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99" name="Line 21"/>
            <p:cNvSpPr>
              <a:spLocks noChangeShapeType="1"/>
            </p:cNvSpPr>
            <p:nvPr/>
          </p:nvSpPr>
          <p:spPr bwMode="auto">
            <a:xfrm flipV="1">
              <a:off x="6476821" y="3164040"/>
              <a:ext cx="538344" cy="229216"/>
            </a:xfrm>
            <a:prstGeom prst="line">
              <a:avLst/>
            </a:prstGeom>
            <a:noFill/>
            <a:ln w="38100">
              <a:solidFill>
                <a:srgbClr val="00B0F0"/>
              </a:solidFill>
              <a:round/>
              <a:headEnd type="arrow" w="med" len="med"/>
              <a:tailEnd/>
            </a:ln>
          </p:spPr>
          <p:txBody>
            <a:bodyPr wrap="square" anchor="ctr">
              <a:spAutoFit/>
            </a:bodyPr>
            <a:lstStyle/>
            <a:p>
              <a:endParaRPr lang="en-US" sz="2400"/>
            </a:p>
          </p:txBody>
        </p:sp>
        <p:sp>
          <p:nvSpPr>
            <p:cNvPr id="100" name="Oval 99"/>
            <p:cNvSpPr>
              <a:spLocks noChangeArrowheads="1"/>
            </p:cNvSpPr>
            <p:nvPr/>
          </p:nvSpPr>
          <p:spPr bwMode="auto">
            <a:xfrm>
              <a:off x="7006440" y="1977503"/>
              <a:ext cx="2042556" cy="366346"/>
            </a:xfrm>
            <a:prstGeom prst="ellipse">
              <a:avLst/>
            </a:prstGeom>
            <a:solidFill>
              <a:srgbClr val="92D050"/>
            </a:solidFill>
            <a:ln w="12700">
              <a:solidFill>
                <a:srgbClr val="92D050"/>
              </a:solidFill>
              <a:round/>
              <a:headEnd/>
              <a:tailEnd/>
            </a:ln>
          </p:spPr>
          <p:txBody>
            <a:bodyPr wrap="none" anchor="ctr"/>
            <a:lstStyle/>
            <a:p>
              <a:pPr algn="ctr"/>
              <a:r>
                <a:rPr lang="en-US" dirty="0" err="1" smtClean="0">
                  <a:solidFill>
                    <a:schemeClr val="bg1"/>
                  </a:solidFill>
                </a:rPr>
                <a:t>microsoft</a:t>
              </a:r>
              <a:r>
                <a:rPr lang="en-US" dirty="0" smtClean="0">
                  <a:solidFill>
                    <a:schemeClr val="bg1"/>
                  </a:solidFill>
                </a:rPr>
                <a:t> word</a:t>
              </a:r>
              <a:endParaRPr lang="en-US" dirty="0">
                <a:solidFill>
                  <a:schemeClr val="bg1"/>
                </a:solidFill>
              </a:endParaRPr>
            </a:p>
          </p:txBody>
        </p:sp>
        <p:sp>
          <p:nvSpPr>
            <p:cNvPr id="101" name="Oval 100"/>
            <p:cNvSpPr>
              <a:spLocks noChangeArrowheads="1"/>
            </p:cNvSpPr>
            <p:nvPr/>
          </p:nvSpPr>
          <p:spPr bwMode="auto">
            <a:xfrm>
              <a:off x="7015164" y="2952327"/>
              <a:ext cx="1971304" cy="403760"/>
            </a:xfrm>
            <a:prstGeom prst="ellipse">
              <a:avLst/>
            </a:prstGeom>
            <a:solidFill>
              <a:srgbClr val="00B0F0"/>
            </a:solidFill>
            <a:ln w="12700">
              <a:solidFill>
                <a:srgbClr val="92D050"/>
              </a:solidFill>
              <a:round/>
              <a:headEnd/>
              <a:tailEnd/>
            </a:ln>
          </p:spPr>
          <p:txBody>
            <a:bodyPr wrap="none" anchor="ctr"/>
            <a:lstStyle/>
            <a:p>
              <a:pPr algn="ctr"/>
              <a:r>
                <a:rPr lang="en-US" dirty="0" smtClean="0">
                  <a:solidFill>
                    <a:schemeClr val="bg1"/>
                  </a:solidFill>
                </a:rPr>
                <a:t>excel spreadsheet</a:t>
              </a:r>
              <a:endParaRPr lang="en-US" dirty="0">
                <a:solidFill>
                  <a:schemeClr val="bg1"/>
                </a:solidFill>
              </a:endParaRPr>
            </a:p>
          </p:txBody>
        </p:sp>
        <p:sp>
          <p:nvSpPr>
            <p:cNvPr id="102" name="Line 19"/>
            <p:cNvSpPr>
              <a:spLocks noChangeShapeType="1"/>
            </p:cNvSpPr>
            <p:nvPr/>
          </p:nvSpPr>
          <p:spPr bwMode="auto">
            <a:xfrm flipV="1">
              <a:off x="6443822" y="2160675"/>
              <a:ext cx="571342" cy="0"/>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103" name="Oval 102"/>
            <p:cNvSpPr>
              <a:spLocks noChangeArrowheads="1"/>
            </p:cNvSpPr>
            <p:nvPr/>
          </p:nvSpPr>
          <p:spPr bwMode="auto">
            <a:xfrm>
              <a:off x="7015163" y="3936303"/>
              <a:ext cx="1971304" cy="403760"/>
            </a:xfrm>
            <a:prstGeom prst="ellipse">
              <a:avLst/>
            </a:prstGeom>
            <a:solidFill>
              <a:srgbClr val="FF99FF"/>
            </a:solidFill>
            <a:ln w="12700">
              <a:solidFill>
                <a:srgbClr val="92D050"/>
              </a:solidFill>
              <a:round/>
              <a:headEnd/>
              <a:tailEnd/>
            </a:ln>
          </p:spPr>
          <p:txBody>
            <a:bodyPr wrap="none" anchor="ctr"/>
            <a:lstStyle/>
            <a:p>
              <a:pPr algn="ctr"/>
              <a:r>
                <a:rPr lang="en-US" dirty="0" err="1" smtClean="0">
                  <a:solidFill>
                    <a:schemeClr val="bg1"/>
                  </a:solidFill>
                </a:rPr>
                <a:t>ms</a:t>
              </a:r>
              <a:r>
                <a:rPr lang="en-US" dirty="0" smtClean="0">
                  <a:solidFill>
                    <a:schemeClr val="bg1"/>
                  </a:solidFill>
                </a:rPr>
                <a:t> </a:t>
              </a:r>
              <a:r>
                <a:rPr lang="en-US" dirty="0">
                  <a:solidFill>
                    <a:schemeClr val="bg1"/>
                  </a:solidFill>
                </a:rPr>
                <a:t>excel </a:t>
              </a:r>
              <a:r>
                <a:rPr lang="en-US" dirty="0" smtClean="0">
                  <a:solidFill>
                    <a:schemeClr val="bg1"/>
                  </a:solidFill>
                </a:rPr>
                <a:t>tutorial</a:t>
              </a:r>
              <a:endParaRPr lang="en-US" dirty="0">
                <a:solidFill>
                  <a:schemeClr val="bg1"/>
                </a:solidFill>
              </a:endParaRPr>
            </a:p>
          </p:txBody>
        </p:sp>
        <p:sp>
          <p:nvSpPr>
            <p:cNvPr id="104" name="Line 21"/>
            <p:cNvSpPr>
              <a:spLocks noChangeShapeType="1"/>
            </p:cNvSpPr>
            <p:nvPr/>
          </p:nvSpPr>
          <p:spPr bwMode="auto">
            <a:xfrm>
              <a:off x="6443823" y="3356087"/>
              <a:ext cx="579593" cy="782094"/>
            </a:xfrm>
            <a:prstGeom prst="line">
              <a:avLst/>
            </a:prstGeom>
            <a:noFill/>
            <a:ln w="38100">
              <a:solidFill>
                <a:srgbClr val="FF99FF"/>
              </a:solidFill>
              <a:round/>
              <a:headEnd type="arrow" w="med" len="med"/>
              <a:tailEnd/>
            </a:ln>
          </p:spPr>
          <p:txBody>
            <a:bodyPr wrap="square" anchor="ctr">
              <a:spAutoFit/>
            </a:bodyPr>
            <a:lstStyle/>
            <a:p>
              <a:endParaRPr lang="en-US" sz="2400"/>
            </a:p>
          </p:txBody>
        </p:sp>
        <p:sp>
          <p:nvSpPr>
            <p:cNvPr id="105" name="Oval 104"/>
            <p:cNvSpPr>
              <a:spLocks noChangeArrowheads="1"/>
            </p:cNvSpPr>
            <p:nvPr/>
          </p:nvSpPr>
          <p:spPr bwMode="auto">
            <a:xfrm>
              <a:off x="7015163" y="4848997"/>
              <a:ext cx="1971304" cy="403760"/>
            </a:xfrm>
            <a:prstGeom prst="ellipse">
              <a:avLst/>
            </a:prstGeom>
            <a:solidFill>
              <a:srgbClr val="FFFF66"/>
            </a:solidFill>
            <a:ln w="12700">
              <a:solidFill>
                <a:srgbClr val="92D050"/>
              </a:solidFill>
              <a:round/>
              <a:headEnd/>
              <a:tailEnd/>
            </a:ln>
          </p:spPr>
          <p:txBody>
            <a:bodyPr wrap="none" anchor="ctr"/>
            <a:lstStyle/>
            <a:p>
              <a:pPr algn="ctr"/>
              <a:r>
                <a:rPr lang="en-US" dirty="0" err="1" smtClean="0">
                  <a:solidFill>
                    <a:schemeClr val="bg1"/>
                  </a:solidFill>
                </a:rPr>
                <a:t>ms</a:t>
              </a:r>
              <a:r>
                <a:rPr lang="en-US" dirty="0" smtClean="0">
                  <a:solidFill>
                    <a:schemeClr val="bg1"/>
                  </a:solidFill>
                </a:rPr>
                <a:t> office</a:t>
              </a:r>
              <a:endParaRPr lang="en-US" dirty="0">
                <a:solidFill>
                  <a:schemeClr val="bg1"/>
                </a:solidFill>
              </a:endParaRPr>
            </a:p>
          </p:txBody>
        </p:sp>
        <p:sp>
          <p:nvSpPr>
            <p:cNvPr id="106" name="Line 21"/>
            <p:cNvSpPr>
              <a:spLocks noChangeShapeType="1"/>
            </p:cNvSpPr>
            <p:nvPr/>
          </p:nvSpPr>
          <p:spPr bwMode="auto">
            <a:xfrm>
              <a:off x="6450012" y="4282568"/>
              <a:ext cx="600033" cy="805336"/>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107" name="Line 21"/>
            <p:cNvSpPr>
              <a:spLocks noChangeShapeType="1"/>
            </p:cNvSpPr>
            <p:nvPr/>
          </p:nvSpPr>
          <p:spPr bwMode="auto">
            <a:xfrm>
              <a:off x="6472553" y="3410955"/>
              <a:ext cx="577493" cy="1649659"/>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108" name="Line 21"/>
            <p:cNvSpPr>
              <a:spLocks noChangeShapeType="1"/>
            </p:cNvSpPr>
            <p:nvPr/>
          </p:nvSpPr>
          <p:spPr bwMode="auto">
            <a:xfrm flipV="1">
              <a:off x="6513296" y="5087907"/>
              <a:ext cx="510610" cy="428893"/>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109" name="Line 21"/>
            <p:cNvSpPr>
              <a:spLocks noChangeShapeType="1"/>
            </p:cNvSpPr>
            <p:nvPr/>
          </p:nvSpPr>
          <p:spPr bwMode="auto">
            <a:xfrm flipV="1">
              <a:off x="6539436" y="5087906"/>
              <a:ext cx="484470" cy="963283"/>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110" name="Line 21"/>
            <p:cNvSpPr>
              <a:spLocks noChangeShapeType="1"/>
            </p:cNvSpPr>
            <p:nvPr/>
          </p:nvSpPr>
          <p:spPr bwMode="auto">
            <a:xfrm flipV="1">
              <a:off x="6476821" y="4138181"/>
              <a:ext cx="575157" cy="1164172"/>
            </a:xfrm>
            <a:prstGeom prst="line">
              <a:avLst/>
            </a:prstGeom>
            <a:noFill/>
            <a:ln w="38100">
              <a:solidFill>
                <a:srgbClr val="FF99FF"/>
              </a:solidFill>
              <a:round/>
              <a:headEnd type="arrow" w="med" len="med"/>
              <a:tailEnd/>
            </a:ln>
          </p:spPr>
          <p:txBody>
            <a:bodyPr wrap="square" anchor="ctr">
              <a:spAutoFit/>
            </a:bodyPr>
            <a:lstStyle/>
            <a:p>
              <a:endParaRPr lang="en-US" sz="2400"/>
            </a:p>
          </p:txBody>
        </p:sp>
        <p:sp>
          <p:nvSpPr>
            <p:cNvPr id="111" name="Line 21"/>
            <p:cNvSpPr>
              <a:spLocks noChangeShapeType="1"/>
            </p:cNvSpPr>
            <p:nvPr/>
          </p:nvSpPr>
          <p:spPr bwMode="auto">
            <a:xfrm>
              <a:off x="6443822" y="2559944"/>
              <a:ext cx="562619" cy="594263"/>
            </a:xfrm>
            <a:prstGeom prst="line">
              <a:avLst/>
            </a:prstGeom>
            <a:noFill/>
            <a:ln w="38100">
              <a:solidFill>
                <a:srgbClr val="00B0F0"/>
              </a:solidFill>
              <a:round/>
              <a:headEnd type="arrow" w="med" len="med"/>
              <a:tailEnd/>
            </a:ln>
          </p:spPr>
          <p:txBody>
            <a:bodyPr wrap="square" anchor="ctr">
              <a:spAutoFit/>
            </a:bodyPr>
            <a:lstStyle/>
            <a:p>
              <a:endParaRPr lang="en-US" sz="2400"/>
            </a:p>
          </p:txBody>
        </p:sp>
        <p:sp>
          <p:nvSpPr>
            <p:cNvPr id="112" name="Line 21"/>
            <p:cNvSpPr>
              <a:spLocks noChangeShapeType="1"/>
            </p:cNvSpPr>
            <p:nvPr/>
          </p:nvSpPr>
          <p:spPr bwMode="auto">
            <a:xfrm flipV="1">
              <a:off x="6443823" y="4162230"/>
              <a:ext cx="606222" cy="120339"/>
            </a:xfrm>
            <a:prstGeom prst="line">
              <a:avLst/>
            </a:prstGeom>
            <a:noFill/>
            <a:ln w="38100">
              <a:solidFill>
                <a:srgbClr val="FF99FF"/>
              </a:solidFill>
              <a:round/>
              <a:headEnd type="arrow" w="med" len="med"/>
              <a:tailEnd/>
            </a:ln>
          </p:spPr>
          <p:txBody>
            <a:bodyPr wrap="square" anchor="ctr">
              <a:spAutoFit/>
            </a:bodyPr>
            <a:lstStyle/>
            <a:p>
              <a:endParaRPr lang="en-US" sz="2400"/>
            </a:p>
          </p:txBody>
        </p:sp>
      </p:grpSp>
    </p:spTree>
    <p:extLst>
      <p:ext uri="{BB962C8B-B14F-4D97-AF65-F5344CB8AC3E}">
        <p14:creationId xmlns:p14="http://schemas.microsoft.com/office/powerpoint/2010/main" val="3800636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1" grpId="0" animBg="1"/>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t>
            </a:r>
            <a:r>
              <a:rPr lang="en-US" dirty="0"/>
              <a:t>Filtering of Candidate Synonyms</a:t>
            </a:r>
          </a:p>
        </p:txBody>
      </p:sp>
      <p:sp>
        <p:nvSpPr>
          <p:cNvPr id="3" name="Content Placeholder 2"/>
          <p:cNvSpPr>
            <a:spLocks noGrp="1"/>
          </p:cNvSpPr>
          <p:nvPr>
            <p:ph idx="1"/>
          </p:nvPr>
        </p:nvSpPr>
        <p:spPr>
          <a:xfrm>
            <a:off x="481537" y="802529"/>
            <a:ext cx="8363938" cy="2059025"/>
          </a:xfrm>
        </p:spPr>
        <p:txBody>
          <a:bodyPr/>
          <a:lstStyle/>
          <a:p>
            <a:r>
              <a:rPr lang="en-US" dirty="0" smtClean="0">
                <a:solidFill>
                  <a:srgbClr val="FFC000"/>
                </a:solidFill>
              </a:rPr>
              <a:t>Look for </a:t>
            </a:r>
            <a:r>
              <a:rPr lang="en-US" i="1" dirty="0" smtClean="0">
                <a:solidFill>
                  <a:srgbClr val="FFC000"/>
                </a:solidFill>
              </a:rPr>
              <a:t>strong</a:t>
            </a:r>
            <a:r>
              <a:rPr lang="en-US" dirty="0" smtClean="0">
                <a:solidFill>
                  <a:srgbClr val="FFC000"/>
                </a:solidFill>
              </a:rPr>
              <a:t> semantic relationship in </a:t>
            </a:r>
            <a:r>
              <a:rPr lang="en-US" i="1" dirty="0" smtClean="0">
                <a:solidFill>
                  <a:srgbClr val="FFC000"/>
                </a:solidFill>
              </a:rPr>
              <a:t>both directions</a:t>
            </a:r>
          </a:p>
          <a:p>
            <a:pPr lvl="1"/>
            <a:r>
              <a:rPr lang="en-US" dirty="0" smtClean="0"/>
              <a:t>Filter out candidates that are weakly related </a:t>
            </a:r>
          </a:p>
          <a:p>
            <a:pPr lvl="2"/>
            <a:r>
              <a:rPr lang="en-US" dirty="0" smtClean="0"/>
              <a:t>“</a:t>
            </a:r>
            <a:r>
              <a:rPr lang="en-US" dirty="0" err="1" smtClean="0"/>
              <a:t>microsoft</a:t>
            </a:r>
            <a:r>
              <a:rPr lang="en-US" dirty="0" smtClean="0"/>
              <a:t> word”</a:t>
            </a:r>
          </a:p>
          <a:p>
            <a:pPr lvl="1"/>
            <a:r>
              <a:rPr lang="en-US" dirty="0" smtClean="0"/>
              <a:t>Filter out </a:t>
            </a:r>
            <a:r>
              <a:rPr lang="en-US" dirty="0"/>
              <a:t>candidates </a:t>
            </a:r>
            <a:r>
              <a:rPr lang="en-US" dirty="0" smtClean="0"/>
              <a:t>that </a:t>
            </a:r>
            <a:r>
              <a:rPr lang="en-US" dirty="0"/>
              <a:t>are </a:t>
            </a:r>
            <a:r>
              <a:rPr lang="en-US" dirty="0" smtClean="0"/>
              <a:t>not exclusively </a:t>
            </a:r>
            <a:r>
              <a:rPr lang="en-US" dirty="0"/>
              <a:t>related </a:t>
            </a:r>
            <a:endParaRPr lang="en-US" dirty="0" smtClean="0"/>
          </a:p>
          <a:p>
            <a:pPr lvl="2"/>
            <a:r>
              <a:rPr lang="en-US" dirty="0" smtClean="0"/>
              <a:t>“</a:t>
            </a:r>
            <a:r>
              <a:rPr lang="en-US" dirty="0" err="1" smtClean="0"/>
              <a:t>ms</a:t>
            </a:r>
            <a:r>
              <a:rPr lang="en-US" dirty="0" smtClean="0"/>
              <a:t> office”</a:t>
            </a:r>
          </a:p>
          <a:p>
            <a:endParaRPr lang="en-US" dirty="0"/>
          </a:p>
        </p:txBody>
      </p:sp>
      <p:grpSp>
        <p:nvGrpSpPr>
          <p:cNvPr id="7" name="Group 6"/>
          <p:cNvGrpSpPr/>
          <p:nvPr/>
        </p:nvGrpSpPr>
        <p:grpSpPr>
          <a:xfrm>
            <a:off x="1691865" y="2852463"/>
            <a:ext cx="4685514" cy="1984376"/>
            <a:chOff x="1810316" y="2388493"/>
            <a:chExt cx="4685514" cy="2126118"/>
          </a:xfrm>
        </p:grpSpPr>
        <p:sp>
          <p:nvSpPr>
            <p:cNvPr id="8" name="Oval 7"/>
            <p:cNvSpPr>
              <a:spLocks noChangeArrowheads="1"/>
            </p:cNvSpPr>
            <p:nvPr/>
          </p:nvSpPr>
          <p:spPr bwMode="auto">
            <a:xfrm>
              <a:off x="2329998" y="4066654"/>
              <a:ext cx="4165832" cy="447957"/>
            </a:xfrm>
            <a:prstGeom prst="ellipse">
              <a:avLst/>
            </a:prstGeom>
            <a:solidFill>
              <a:srgbClr val="66FFFF">
                <a:alpha val="47058"/>
              </a:srgbClr>
            </a:solidFill>
            <a:ln w="12700">
              <a:solidFill>
                <a:srgbClr val="3366FF"/>
              </a:solidFill>
              <a:round/>
              <a:headEnd/>
              <a:tailEnd/>
            </a:ln>
          </p:spPr>
          <p:txBody>
            <a:bodyPr wrap="none" anchor="ctr"/>
            <a:lstStyle/>
            <a:p>
              <a:pPr algn="ctr"/>
              <a:r>
                <a:rPr lang="en-US" sz="1600" dirty="0"/>
                <a:t>http://blogs.office.com/b/microsoft-excel</a:t>
              </a:r>
            </a:p>
          </p:txBody>
        </p:sp>
        <p:sp>
          <p:nvSpPr>
            <p:cNvPr id="9" name="Oval 8"/>
            <p:cNvSpPr>
              <a:spLocks noChangeArrowheads="1"/>
            </p:cNvSpPr>
            <p:nvPr/>
          </p:nvSpPr>
          <p:spPr bwMode="auto">
            <a:xfrm>
              <a:off x="2246872" y="2388493"/>
              <a:ext cx="4203141" cy="403713"/>
            </a:xfrm>
            <a:prstGeom prst="ellipse">
              <a:avLst/>
            </a:prstGeom>
            <a:solidFill>
              <a:srgbClr val="66FFFF">
                <a:alpha val="47058"/>
              </a:srgbClr>
            </a:solidFill>
            <a:ln w="12700">
              <a:solidFill>
                <a:srgbClr val="3366FF"/>
              </a:solidFill>
              <a:round/>
              <a:headEnd/>
              <a:tailEnd/>
            </a:ln>
          </p:spPr>
          <p:txBody>
            <a:bodyPr wrap="none" anchor="ctr"/>
            <a:lstStyle/>
            <a:p>
              <a:pPr algn="ctr"/>
              <a:r>
                <a:rPr lang="en-US" sz="1600" dirty="0"/>
                <a:t>http://</a:t>
              </a:r>
              <a:r>
                <a:rPr lang="en-US" sz="1600" dirty="0" smtClean="0"/>
                <a:t>office.microsoft.com/en-us/excel</a:t>
              </a:r>
              <a:r>
                <a:rPr lang="en-US" sz="1400" dirty="0" smtClean="0"/>
                <a:t>/</a:t>
              </a:r>
              <a:endParaRPr lang="en-US" sz="1400" dirty="0"/>
            </a:p>
          </p:txBody>
        </p:sp>
        <p:sp>
          <p:nvSpPr>
            <p:cNvPr id="10" name="Oval 9"/>
            <p:cNvSpPr>
              <a:spLocks noChangeArrowheads="1"/>
            </p:cNvSpPr>
            <p:nvPr/>
          </p:nvSpPr>
          <p:spPr bwMode="auto">
            <a:xfrm>
              <a:off x="2299634" y="3235387"/>
              <a:ext cx="4154646" cy="380087"/>
            </a:xfrm>
            <a:prstGeom prst="ellipse">
              <a:avLst/>
            </a:prstGeom>
            <a:solidFill>
              <a:srgbClr val="66FFFF">
                <a:alpha val="47058"/>
              </a:srgbClr>
            </a:solidFill>
            <a:ln w="12700">
              <a:solidFill>
                <a:srgbClr val="3366FF"/>
              </a:solidFill>
              <a:round/>
              <a:headEnd/>
              <a:tailEnd/>
            </a:ln>
          </p:spPr>
          <p:txBody>
            <a:bodyPr wrap="none" anchor="ctr"/>
            <a:lstStyle/>
            <a:p>
              <a:pPr algn="ctr"/>
              <a:r>
                <a:rPr lang="en-US" sz="1600" dirty="0"/>
                <a:t>http://en.wikipedia.org/wiki/Microsoft_Excel</a:t>
              </a:r>
            </a:p>
          </p:txBody>
        </p:sp>
        <p:sp>
          <p:nvSpPr>
            <p:cNvPr id="12" name="Line 30"/>
            <p:cNvSpPr>
              <a:spLocks noChangeShapeType="1"/>
            </p:cNvSpPr>
            <p:nvPr/>
          </p:nvSpPr>
          <p:spPr bwMode="auto">
            <a:xfrm flipH="1">
              <a:off x="1810316" y="3425430"/>
              <a:ext cx="519679" cy="17693"/>
            </a:xfrm>
            <a:prstGeom prst="line">
              <a:avLst/>
            </a:prstGeom>
            <a:noFill/>
            <a:ln w="38100">
              <a:solidFill>
                <a:srgbClr val="FFC000"/>
              </a:solidFill>
              <a:round/>
              <a:headEnd type="arrow" w="med" len="med"/>
              <a:tailEnd/>
            </a:ln>
          </p:spPr>
          <p:txBody>
            <a:bodyPr wrap="square" anchor="ctr">
              <a:spAutoFit/>
            </a:bodyPr>
            <a:lstStyle/>
            <a:p>
              <a:endParaRPr lang="en-US" sz="2400"/>
            </a:p>
          </p:txBody>
        </p:sp>
        <p:sp>
          <p:nvSpPr>
            <p:cNvPr id="13" name="Line 31"/>
            <p:cNvSpPr>
              <a:spLocks noChangeShapeType="1"/>
            </p:cNvSpPr>
            <p:nvPr/>
          </p:nvSpPr>
          <p:spPr bwMode="auto">
            <a:xfrm flipH="1" flipV="1">
              <a:off x="1810316" y="3443122"/>
              <a:ext cx="519682" cy="847509"/>
            </a:xfrm>
            <a:prstGeom prst="line">
              <a:avLst/>
            </a:prstGeom>
            <a:noFill/>
            <a:ln w="38100">
              <a:solidFill>
                <a:srgbClr val="FFC000"/>
              </a:solidFill>
              <a:round/>
              <a:headEnd type="arrow" w="med" len="med"/>
              <a:tailEnd/>
            </a:ln>
          </p:spPr>
          <p:txBody>
            <a:bodyPr wrap="square" anchor="ctr">
              <a:spAutoFit/>
            </a:bodyPr>
            <a:lstStyle/>
            <a:p>
              <a:endParaRPr lang="en-US" sz="2400"/>
            </a:p>
          </p:txBody>
        </p:sp>
        <p:sp>
          <p:nvSpPr>
            <p:cNvPr id="14" name="Line 31"/>
            <p:cNvSpPr>
              <a:spLocks noChangeShapeType="1"/>
            </p:cNvSpPr>
            <p:nvPr/>
          </p:nvSpPr>
          <p:spPr bwMode="auto">
            <a:xfrm flipH="1">
              <a:off x="1810316" y="2592114"/>
              <a:ext cx="484056" cy="851007"/>
            </a:xfrm>
            <a:prstGeom prst="line">
              <a:avLst/>
            </a:prstGeom>
            <a:noFill/>
            <a:ln w="38100">
              <a:solidFill>
                <a:srgbClr val="FFC000"/>
              </a:solidFill>
              <a:round/>
              <a:headEnd type="arrow" w="med" len="med"/>
              <a:tailEnd/>
            </a:ln>
          </p:spPr>
          <p:txBody>
            <a:bodyPr wrap="square" anchor="ctr">
              <a:spAutoFit/>
            </a:bodyPr>
            <a:lstStyle/>
            <a:p>
              <a:endParaRPr lang="en-US" sz="2400"/>
            </a:p>
          </p:txBody>
        </p:sp>
      </p:grpSp>
      <p:grpSp>
        <p:nvGrpSpPr>
          <p:cNvPr id="15" name="Group 14"/>
          <p:cNvGrpSpPr/>
          <p:nvPr/>
        </p:nvGrpSpPr>
        <p:grpSpPr>
          <a:xfrm>
            <a:off x="-23482" y="3614812"/>
            <a:ext cx="1715347" cy="764656"/>
            <a:chOff x="94968" y="3205299"/>
            <a:chExt cx="1715347" cy="819275"/>
          </a:xfrm>
        </p:grpSpPr>
        <p:sp>
          <p:nvSpPr>
            <p:cNvPr id="16" name="Oval 15"/>
            <p:cNvSpPr>
              <a:spLocks noChangeArrowheads="1"/>
            </p:cNvSpPr>
            <p:nvPr/>
          </p:nvSpPr>
          <p:spPr bwMode="auto">
            <a:xfrm>
              <a:off x="94968" y="3205299"/>
              <a:ext cx="1715347" cy="475654"/>
            </a:xfrm>
            <a:prstGeom prst="ellipse">
              <a:avLst/>
            </a:prstGeom>
            <a:solidFill>
              <a:srgbClr val="FFC000"/>
            </a:solidFill>
            <a:ln w="12700">
              <a:solidFill>
                <a:srgbClr val="FF9900"/>
              </a:solidFill>
              <a:round/>
              <a:headEnd/>
              <a:tailEnd/>
            </a:ln>
          </p:spPr>
          <p:txBody>
            <a:bodyPr wrap="none" anchor="ctr"/>
            <a:lstStyle/>
            <a:p>
              <a:pPr algn="ctr"/>
              <a:r>
                <a:rPr lang="en-US" dirty="0" err="1">
                  <a:solidFill>
                    <a:schemeClr val="bg1"/>
                  </a:solidFill>
                </a:rPr>
                <a:t>microsoft</a:t>
              </a:r>
              <a:r>
                <a:rPr lang="en-US" dirty="0">
                  <a:solidFill>
                    <a:schemeClr val="bg1"/>
                  </a:solidFill>
                </a:rPr>
                <a:t> excel</a:t>
              </a:r>
            </a:p>
          </p:txBody>
        </p:sp>
        <p:sp>
          <p:nvSpPr>
            <p:cNvPr id="17" name="Text Box 27"/>
            <p:cNvSpPr txBox="1">
              <a:spLocks noChangeArrowheads="1"/>
            </p:cNvSpPr>
            <p:nvPr/>
          </p:nvSpPr>
          <p:spPr bwMode="auto">
            <a:xfrm>
              <a:off x="138201" y="3628861"/>
              <a:ext cx="1212924" cy="395713"/>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Query</a:t>
              </a:r>
              <a:endParaRPr lang="en-US" sz="2000" dirty="0">
                <a:solidFill>
                  <a:srgbClr val="FF0000"/>
                </a:solidFill>
              </a:endParaRPr>
            </a:p>
          </p:txBody>
        </p:sp>
      </p:grpSp>
      <p:grpSp>
        <p:nvGrpSpPr>
          <p:cNvPr id="19" name="Group 18"/>
          <p:cNvGrpSpPr/>
          <p:nvPr/>
        </p:nvGrpSpPr>
        <p:grpSpPr>
          <a:xfrm>
            <a:off x="6302830" y="2293143"/>
            <a:ext cx="2605174" cy="4007861"/>
            <a:chOff x="6443822" y="1757051"/>
            <a:chExt cx="2605174" cy="4294138"/>
          </a:xfrm>
        </p:grpSpPr>
        <p:sp>
          <p:nvSpPr>
            <p:cNvPr id="20" name="Line 19"/>
            <p:cNvSpPr>
              <a:spLocks noChangeShapeType="1"/>
            </p:cNvSpPr>
            <p:nvPr/>
          </p:nvSpPr>
          <p:spPr bwMode="auto">
            <a:xfrm>
              <a:off x="6443823" y="1757051"/>
              <a:ext cx="580084" cy="418307"/>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21" name="Line 20"/>
            <p:cNvSpPr>
              <a:spLocks noChangeShapeType="1"/>
            </p:cNvSpPr>
            <p:nvPr/>
          </p:nvSpPr>
          <p:spPr bwMode="auto">
            <a:xfrm flipV="1">
              <a:off x="6443823" y="2172184"/>
              <a:ext cx="562618" cy="387760"/>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22" name="Line 21"/>
            <p:cNvSpPr>
              <a:spLocks noChangeShapeType="1"/>
            </p:cNvSpPr>
            <p:nvPr/>
          </p:nvSpPr>
          <p:spPr bwMode="auto">
            <a:xfrm flipV="1">
              <a:off x="6476821" y="3164040"/>
              <a:ext cx="538344" cy="229216"/>
            </a:xfrm>
            <a:prstGeom prst="line">
              <a:avLst/>
            </a:prstGeom>
            <a:noFill/>
            <a:ln w="38100">
              <a:solidFill>
                <a:srgbClr val="00B0F0"/>
              </a:solidFill>
              <a:round/>
              <a:headEnd type="arrow" w="med" len="med"/>
              <a:tailEnd/>
            </a:ln>
          </p:spPr>
          <p:txBody>
            <a:bodyPr wrap="square" anchor="ctr">
              <a:spAutoFit/>
            </a:bodyPr>
            <a:lstStyle/>
            <a:p>
              <a:endParaRPr lang="en-US" sz="2400"/>
            </a:p>
          </p:txBody>
        </p:sp>
        <p:sp>
          <p:nvSpPr>
            <p:cNvPr id="23" name="Oval 22"/>
            <p:cNvSpPr>
              <a:spLocks noChangeArrowheads="1"/>
            </p:cNvSpPr>
            <p:nvPr/>
          </p:nvSpPr>
          <p:spPr bwMode="auto">
            <a:xfrm>
              <a:off x="7006440" y="1977503"/>
              <a:ext cx="2042556" cy="366346"/>
            </a:xfrm>
            <a:prstGeom prst="ellipse">
              <a:avLst/>
            </a:prstGeom>
            <a:solidFill>
              <a:srgbClr val="92D050"/>
            </a:solidFill>
            <a:ln w="12700">
              <a:solidFill>
                <a:srgbClr val="92D050"/>
              </a:solidFill>
              <a:round/>
              <a:headEnd/>
              <a:tailEnd/>
            </a:ln>
          </p:spPr>
          <p:txBody>
            <a:bodyPr wrap="none" anchor="ctr"/>
            <a:lstStyle/>
            <a:p>
              <a:pPr algn="ctr"/>
              <a:r>
                <a:rPr lang="en-US" dirty="0" err="1" smtClean="0">
                  <a:solidFill>
                    <a:schemeClr val="bg1"/>
                  </a:solidFill>
                </a:rPr>
                <a:t>microsoft</a:t>
              </a:r>
              <a:r>
                <a:rPr lang="en-US" dirty="0" smtClean="0">
                  <a:solidFill>
                    <a:schemeClr val="bg1"/>
                  </a:solidFill>
                </a:rPr>
                <a:t> word</a:t>
              </a:r>
              <a:endParaRPr lang="en-US" dirty="0">
                <a:solidFill>
                  <a:schemeClr val="bg1"/>
                </a:solidFill>
              </a:endParaRPr>
            </a:p>
          </p:txBody>
        </p:sp>
        <p:sp>
          <p:nvSpPr>
            <p:cNvPr id="24" name="Oval 23"/>
            <p:cNvSpPr>
              <a:spLocks noChangeArrowheads="1"/>
            </p:cNvSpPr>
            <p:nvPr/>
          </p:nvSpPr>
          <p:spPr bwMode="auto">
            <a:xfrm>
              <a:off x="7015164" y="2952327"/>
              <a:ext cx="1971304" cy="403760"/>
            </a:xfrm>
            <a:prstGeom prst="ellipse">
              <a:avLst/>
            </a:prstGeom>
            <a:solidFill>
              <a:srgbClr val="00B0F0"/>
            </a:solidFill>
            <a:ln w="12700">
              <a:solidFill>
                <a:srgbClr val="92D050"/>
              </a:solidFill>
              <a:round/>
              <a:headEnd/>
              <a:tailEnd/>
            </a:ln>
          </p:spPr>
          <p:txBody>
            <a:bodyPr wrap="none" anchor="ctr"/>
            <a:lstStyle/>
            <a:p>
              <a:pPr algn="ctr"/>
              <a:r>
                <a:rPr lang="en-US" dirty="0" smtClean="0">
                  <a:solidFill>
                    <a:schemeClr val="bg1"/>
                  </a:solidFill>
                </a:rPr>
                <a:t>excel spreadsheet</a:t>
              </a:r>
              <a:endParaRPr lang="en-US" dirty="0">
                <a:solidFill>
                  <a:schemeClr val="bg1"/>
                </a:solidFill>
              </a:endParaRPr>
            </a:p>
          </p:txBody>
        </p:sp>
        <p:sp>
          <p:nvSpPr>
            <p:cNvPr id="25" name="Line 19"/>
            <p:cNvSpPr>
              <a:spLocks noChangeShapeType="1"/>
            </p:cNvSpPr>
            <p:nvPr/>
          </p:nvSpPr>
          <p:spPr bwMode="auto">
            <a:xfrm flipV="1">
              <a:off x="6443822" y="2160675"/>
              <a:ext cx="571342" cy="0"/>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26" name="Oval 25"/>
            <p:cNvSpPr>
              <a:spLocks noChangeArrowheads="1"/>
            </p:cNvSpPr>
            <p:nvPr/>
          </p:nvSpPr>
          <p:spPr bwMode="auto">
            <a:xfrm>
              <a:off x="7015163" y="3936303"/>
              <a:ext cx="1971304" cy="403760"/>
            </a:xfrm>
            <a:prstGeom prst="ellipse">
              <a:avLst/>
            </a:prstGeom>
            <a:solidFill>
              <a:srgbClr val="FF99FF"/>
            </a:solidFill>
            <a:ln w="12700">
              <a:solidFill>
                <a:srgbClr val="92D050"/>
              </a:solidFill>
              <a:round/>
              <a:headEnd/>
              <a:tailEnd/>
            </a:ln>
          </p:spPr>
          <p:txBody>
            <a:bodyPr wrap="none" anchor="ctr"/>
            <a:lstStyle/>
            <a:p>
              <a:pPr algn="ctr"/>
              <a:r>
                <a:rPr lang="en-US" dirty="0" err="1" smtClean="0">
                  <a:solidFill>
                    <a:schemeClr val="bg1"/>
                  </a:solidFill>
                </a:rPr>
                <a:t>ms</a:t>
              </a:r>
              <a:r>
                <a:rPr lang="en-US" dirty="0" smtClean="0">
                  <a:solidFill>
                    <a:schemeClr val="bg1"/>
                  </a:solidFill>
                </a:rPr>
                <a:t> </a:t>
              </a:r>
              <a:r>
                <a:rPr lang="en-US" dirty="0">
                  <a:solidFill>
                    <a:schemeClr val="bg1"/>
                  </a:solidFill>
                </a:rPr>
                <a:t>excel </a:t>
              </a:r>
              <a:r>
                <a:rPr lang="en-US" dirty="0" smtClean="0">
                  <a:solidFill>
                    <a:schemeClr val="bg1"/>
                  </a:solidFill>
                </a:rPr>
                <a:t>tutorial</a:t>
              </a:r>
              <a:endParaRPr lang="en-US" dirty="0">
                <a:solidFill>
                  <a:schemeClr val="bg1"/>
                </a:solidFill>
              </a:endParaRPr>
            </a:p>
          </p:txBody>
        </p:sp>
        <p:sp>
          <p:nvSpPr>
            <p:cNvPr id="27" name="Line 21"/>
            <p:cNvSpPr>
              <a:spLocks noChangeShapeType="1"/>
            </p:cNvSpPr>
            <p:nvPr/>
          </p:nvSpPr>
          <p:spPr bwMode="auto">
            <a:xfrm>
              <a:off x="6443823" y="3356087"/>
              <a:ext cx="579593" cy="782094"/>
            </a:xfrm>
            <a:prstGeom prst="line">
              <a:avLst/>
            </a:prstGeom>
            <a:noFill/>
            <a:ln w="38100">
              <a:solidFill>
                <a:srgbClr val="FF99FF"/>
              </a:solidFill>
              <a:round/>
              <a:headEnd type="arrow" w="med" len="med"/>
              <a:tailEnd/>
            </a:ln>
          </p:spPr>
          <p:txBody>
            <a:bodyPr wrap="square" anchor="ctr">
              <a:spAutoFit/>
            </a:bodyPr>
            <a:lstStyle/>
            <a:p>
              <a:endParaRPr lang="en-US" sz="2400"/>
            </a:p>
          </p:txBody>
        </p:sp>
        <p:sp>
          <p:nvSpPr>
            <p:cNvPr id="28" name="Oval 27"/>
            <p:cNvSpPr>
              <a:spLocks noChangeArrowheads="1"/>
            </p:cNvSpPr>
            <p:nvPr/>
          </p:nvSpPr>
          <p:spPr bwMode="auto">
            <a:xfrm>
              <a:off x="7015163" y="4848997"/>
              <a:ext cx="1971304" cy="403760"/>
            </a:xfrm>
            <a:prstGeom prst="ellipse">
              <a:avLst/>
            </a:prstGeom>
            <a:solidFill>
              <a:srgbClr val="FFFF66"/>
            </a:solidFill>
            <a:ln w="12700">
              <a:solidFill>
                <a:srgbClr val="92D050"/>
              </a:solidFill>
              <a:round/>
              <a:headEnd/>
              <a:tailEnd/>
            </a:ln>
          </p:spPr>
          <p:txBody>
            <a:bodyPr wrap="none" anchor="ctr"/>
            <a:lstStyle/>
            <a:p>
              <a:pPr algn="ctr"/>
              <a:r>
                <a:rPr lang="en-US" dirty="0" err="1" smtClean="0">
                  <a:solidFill>
                    <a:schemeClr val="bg1"/>
                  </a:solidFill>
                </a:rPr>
                <a:t>ms</a:t>
              </a:r>
              <a:r>
                <a:rPr lang="en-US" dirty="0" smtClean="0">
                  <a:solidFill>
                    <a:schemeClr val="bg1"/>
                  </a:solidFill>
                </a:rPr>
                <a:t> office</a:t>
              </a:r>
            </a:p>
          </p:txBody>
        </p:sp>
        <p:sp>
          <p:nvSpPr>
            <p:cNvPr id="31" name="Line 21"/>
            <p:cNvSpPr>
              <a:spLocks noChangeShapeType="1"/>
            </p:cNvSpPr>
            <p:nvPr/>
          </p:nvSpPr>
          <p:spPr bwMode="auto">
            <a:xfrm>
              <a:off x="6450012" y="4282568"/>
              <a:ext cx="600033" cy="805336"/>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32" name="Line 21"/>
            <p:cNvSpPr>
              <a:spLocks noChangeShapeType="1"/>
            </p:cNvSpPr>
            <p:nvPr/>
          </p:nvSpPr>
          <p:spPr bwMode="auto">
            <a:xfrm>
              <a:off x="6472553" y="3410955"/>
              <a:ext cx="577493" cy="1649659"/>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33" name="Line 21"/>
            <p:cNvSpPr>
              <a:spLocks noChangeShapeType="1"/>
            </p:cNvSpPr>
            <p:nvPr/>
          </p:nvSpPr>
          <p:spPr bwMode="auto">
            <a:xfrm flipV="1">
              <a:off x="6513296" y="5087907"/>
              <a:ext cx="510610" cy="428893"/>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34" name="Line 21"/>
            <p:cNvSpPr>
              <a:spLocks noChangeShapeType="1"/>
            </p:cNvSpPr>
            <p:nvPr/>
          </p:nvSpPr>
          <p:spPr bwMode="auto">
            <a:xfrm flipV="1">
              <a:off x="6539436" y="5087906"/>
              <a:ext cx="484470" cy="963283"/>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35" name="Line 21"/>
            <p:cNvSpPr>
              <a:spLocks noChangeShapeType="1"/>
            </p:cNvSpPr>
            <p:nvPr/>
          </p:nvSpPr>
          <p:spPr bwMode="auto">
            <a:xfrm flipV="1">
              <a:off x="6476821" y="4138181"/>
              <a:ext cx="575157" cy="1164172"/>
            </a:xfrm>
            <a:prstGeom prst="line">
              <a:avLst/>
            </a:prstGeom>
            <a:noFill/>
            <a:ln w="38100">
              <a:solidFill>
                <a:srgbClr val="FF99FF"/>
              </a:solidFill>
              <a:round/>
              <a:headEnd type="arrow" w="med" len="med"/>
              <a:tailEnd/>
            </a:ln>
          </p:spPr>
          <p:txBody>
            <a:bodyPr wrap="square" anchor="ctr">
              <a:spAutoFit/>
            </a:bodyPr>
            <a:lstStyle/>
            <a:p>
              <a:endParaRPr lang="en-US" sz="2400"/>
            </a:p>
          </p:txBody>
        </p:sp>
        <p:sp>
          <p:nvSpPr>
            <p:cNvPr id="37" name="Line 21"/>
            <p:cNvSpPr>
              <a:spLocks noChangeShapeType="1"/>
            </p:cNvSpPr>
            <p:nvPr/>
          </p:nvSpPr>
          <p:spPr bwMode="auto">
            <a:xfrm>
              <a:off x="6443822" y="2559944"/>
              <a:ext cx="562619" cy="594263"/>
            </a:xfrm>
            <a:prstGeom prst="line">
              <a:avLst/>
            </a:prstGeom>
            <a:noFill/>
            <a:ln w="38100">
              <a:solidFill>
                <a:srgbClr val="00B0F0"/>
              </a:solidFill>
              <a:round/>
              <a:headEnd type="arrow" w="med" len="med"/>
              <a:tailEnd/>
            </a:ln>
          </p:spPr>
          <p:txBody>
            <a:bodyPr wrap="square" anchor="ctr">
              <a:spAutoFit/>
            </a:bodyPr>
            <a:lstStyle/>
            <a:p>
              <a:endParaRPr lang="en-US" sz="2400"/>
            </a:p>
          </p:txBody>
        </p:sp>
        <p:sp>
          <p:nvSpPr>
            <p:cNvPr id="38" name="Line 21"/>
            <p:cNvSpPr>
              <a:spLocks noChangeShapeType="1"/>
            </p:cNvSpPr>
            <p:nvPr/>
          </p:nvSpPr>
          <p:spPr bwMode="auto">
            <a:xfrm flipV="1">
              <a:off x="6443823" y="4162230"/>
              <a:ext cx="606222" cy="120339"/>
            </a:xfrm>
            <a:prstGeom prst="line">
              <a:avLst/>
            </a:prstGeom>
            <a:noFill/>
            <a:ln w="38100">
              <a:solidFill>
                <a:srgbClr val="FF99FF"/>
              </a:solidFill>
              <a:round/>
              <a:headEnd type="arrow" w="med" len="med"/>
              <a:tailEnd/>
            </a:ln>
          </p:spPr>
          <p:txBody>
            <a:bodyPr wrap="square" anchor="ctr">
              <a:spAutoFit/>
            </a:bodyPr>
            <a:lstStyle/>
            <a:p>
              <a:endParaRPr lang="en-US" sz="2400"/>
            </a:p>
          </p:txBody>
        </p:sp>
      </p:grpSp>
    </p:spTree>
    <p:extLst>
      <p:ext uri="{BB962C8B-B14F-4D97-AF65-F5344CB8AC3E}">
        <p14:creationId xmlns:p14="http://schemas.microsoft.com/office/powerpoint/2010/main" val="1222986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good enough: Click log </a:t>
            </a:r>
            <a:r>
              <a:rPr lang="en-US" dirty="0" err="1" smtClean="0"/>
              <a:t>sparsity</a:t>
            </a:r>
            <a:endParaRPr lang="en-US" dirty="0"/>
          </a:p>
        </p:txBody>
      </p:sp>
      <p:cxnSp>
        <p:nvCxnSpPr>
          <p:cNvPr id="9" name="Straight Connector 8"/>
          <p:cNvCxnSpPr/>
          <p:nvPr/>
        </p:nvCxnSpPr>
        <p:spPr>
          <a:xfrm flipV="1">
            <a:off x="2406861" y="2298998"/>
            <a:ext cx="602384" cy="5349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06861" y="2833958"/>
            <a:ext cx="607630" cy="3842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 idx="6"/>
          </p:cNvCxnSpPr>
          <p:nvPr/>
        </p:nvCxnSpPr>
        <p:spPr>
          <a:xfrm flipV="1">
            <a:off x="4792714" y="2043790"/>
            <a:ext cx="697400" cy="2816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8" idx="6"/>
          </p:cNvCxnSpPr>
          <p:nvPr/>
        </p:nvCxnSpPr>
        <p:spPr>
          <a:xfrm flipV="1">
            <a:off x="4825276" y="2043790"/>
            <a:ext cx="664838" cy="11442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7" idx="6"/>
          </p:cNvCxnSpPr>
          <p:nvPr/>
        </p:nvCxnSpPr>
        <p:spPr>
          <a:xfrm>
            <a:off x="4792714" y="2325454"/>
            <a:ext cx="719235" cy="4771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8" idx="6"/>
          </p:cNvCxnSpPr>
          <p:nvPr/>
        </p:nvCxnSpPr>
        <p:spPr>
          <a:xfrm>
            <a:off x="4825276" y="3188003"/>
            <a:ext cx="693325" cy="455987"/>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667287" y="2118065"/>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𝑑</m:t>
                          </m:r>
                        </m:e>
                        <m:sub>
                          <m:r>
                            <a:rPr lang="en-US" b="0" i="1" smtClean="0">
                              <a:latin typeface="Cambria Math"/>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667287" y="2118065"/>
                <a:ext cx="472630" cy="369332"/>
              </a:xfrm>
              <a:prstGeom prst="rect">
                <a:avLst/>
              </a:prstGeom>
              <a:blipFill rotWithShape="1">
                <a:blip r:embed="rId2"/>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697188" y="2945054"/>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𝑑</m:t>
                          </m:r>
                        </m:e>
                        <m:sub>
                          <m:r>
                            <a:rPr lang="en-US" b="0" i="1" smtClean="0">
                              <a:latin typeface="Cambria Math"/>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697188" y="2945054"/>
                <a:ext cx="477951" cy="369332"/>
              </a:xfrm>
              <a:prstGeom prst="rect">
                <a:avLst/>
              </a:prstGeom>
              <a:blipFill rotWithShape="1">
                <a:blip r:embed="rId3"/>
                <a:stretch>
                  <a:fillRect b="-1639"/>
                </a:stretch>
              </a:blipFill>
            </p:spPr>
            <p:txBody>
              <a:bodyPr/>
              <a:lstStyle/>
              <a:p>
                <a:r>
                  <a:rPr lang="en-US">
                    <a:noFill/>
                  </a:rPr>
                  <a:t> </a:t>
                </a:r>
              </a:p>
            </p:txBody>
          </p:sp>
        </mc:Fallback>
      </mc:AlternateContent>
      <p:sp>
        <p:nvSpPr>
          <p:cNvPr id="17" name="Oval 16"/>
          <p:cNvSpPr>
            <a:spLocks noChangeArrowheads="1"/>
          </p:cNvSpPr>
          <p:nvPr/>
        </p:nvSpPr>
        <p:spPr bwMode="auto">
          <a:xfrm>
            <a:off x="3014491" y="2163511"/>
            <a:ext cx="1778223" cy="323886"/>
          </a:xfrm>
          <a:prstGeom prst="ellipse">
            <a:avLst/>
          </a:prstGeom>
          <a:solidFill>
            <a:srgbClr val="66FFFF">
              <a:alpha val="47058"/>
            </a:srgbClr>
          </a:solidFill>
          <a:ln w="12700">
            <a:solidFill>
              <a:srgbClr val="3366FF"/>
            </a:solidFill>
            <a:round/>
            <a:headEnd/>
            <a:tailEnd/>
          </a:ln>
        </p:spPr>
        <p:txBody>
          <a:bodyPr wrap="none" anchor="ctr"/>
          <a:lstStyle/>
          <a:p>
            <a:pPr algn="ctr"/>
            <a:endParaRPr lang="en-US" sz="1400" dirty="0"/>
          </a:p>
        </p:txBody>
      </p:sp>
      <p:sp>
        <p:nvSpPr>
          <p:cNvPr id="18" name="Oval 17"/>
          <p:cNvSpPr>
            <a:spLocks noChangeArrowheads="1"/>
          </p:cNvSpPr>
          <p:nvPr/>
        </p:nvSpPr>
        <p:spPr bwMode="auto">
          <a:xfrm>
            <a:off x="3047053" y="3026060"/>
            <a:ext cx="1778223" cy="323886"/>
          </a:xfrm>
          <a:prstGeom prst="ellipse">
            <a:avLst/>
          </a:prstGeom>
          <a:solidFill>
            <a:srgbClr val="66FFFF">
              <a:alpha val="47058"/>
            </a:srgbClr>
          </a:solidFill>
          <a:ln w="12700">
            <a:solidFill>
              <a:srgbClr val="3366FF"/>
            </a:solidFill>
            <a:round/>
            <a:headEnd/>
            <a:tailEnd/>
          </a:ln>
        </p:spPr>
        <p:txBody>
          <a:bodyPr wrap="none" anchor="ctr"/>
          <a:lstStyle/>
          <a:p>
            <a:pPr algn="ctr"/>
            <a:endParaRPr lang="en-US" sz="1400" dirty="0"/>
          </a:p>
        </p:txBody>
      </p:sp>
      <p:sp>
        <p:nvSpPr>
          <p:cNvPr id="19" name="Oval 18"/>
          <p:cNvSpPr>
            <a:spLocks noChangeArrowheads="1"/>
          </p:cNvSpPr>
          <p:nvPr/>
        </p:nvSpPr>
        <p:spPr bwMode="auto">
          <a:xfrm>
            <a:off x="5490114" y="1872828"/>
            <a:ext cx="2554324" cy="341923"/>
          </a:xfrm>
          <a:prstGeom prst="ellipse">
            <a:avLst/>
          </a:prstGeom>
          <a:solidFill>
            <a:srgbClr val="92D050"/>
          </a:solidFill>
          <a:ln w="12700">
            <a:solidFill>
              <a:srgbClr val="92D050"/>
            </a:solidFill>
            <a:round/>
            <a:headEnd/>
            <a:tailEnd/>
          </a:ln>
        </p:spPr>
        <p:txBody>
          <a:bodyPr wrap="none" anchor="ctr"/>
          <a:lstStyle/>
          <a:p>
            <a:pPr algn="ctr"/>
            <a:r>
              <a:rPr lang="en-US" dirty="0" err="1" smtClean="0">
                <a:solidFill>
                  <a:schemeClr val="bg1"/>
                </a:solidFill>
              </a:rPr>
              <a:t>microsoft</a:t>
            </a:r>
            <a:r>
              <a:rPr lang="en-US" dirty="0" smtClean="0">
                <a:solidFill>
                  <a:schemeClr val="bg1"/>
                </a:solidFill>
              </a:rPr>
              <a:t> spreadsheet</a:t>
            </a:r>
            <a:endParaRPr lang="en-US" dirty="0">
              <a:solidFill>
                <a:schemeClr val="bg1"/>
              </a:solidFill>
            </a:endParaRPr>
          </a:p>
        </p:txBody>
      </p:sp>
      <p:sp>
        <p:nvSpPr>
          <p:cNvPr id="22" name="Oval 21"/>
          <p:cNvSpPr>
            <a:spLocks noChangeArrowheads="1"/>
          </p:cNvSpPr>
          <p:nvPr/>
        </p:nvSpPr>
        <p:spPr bwMode="auto">
          <a:xfrm>
            <a:off x="5518600" y="2577492"/>
            <a:ext cx="2525837" cy="376843"/>
          </a:xfrm>
          <a:prstGeom prst="ellipse">
            <a:avLst/>
          </a:prstGeom>
          <a:solidFill>
            <a:srgbClr val="00B0F0"/>
          </a:solidFill>
          <a:ln w="12700">
            <a:solidFill>
              <a:srgbClr val="92D050"/>
            </a:solidFill>
            <a:round/>
            <a:headEnd/>
            <a:tailEnd/>
          </a:ln>
        </p:spPr>
        <p:txBody>
          <a:bodyPr wrap="none" anchor="ctr"/>
          <a:lstStyle/>
          <a:p>
            <a:pPr algn="ctr"/>
            <a:r>
              <a:rPr lang="en-US" dirty="0" err="1">
                <a:solidFill>
                  <a:schemeClr val="bg1"/>
                </a:solidFill>
              </a:rPr>
              <a:t>ms</a:t>
            </a:r>
            <a:r>
              <a:rPr lang="en-US" dirty="0">
                <a:solidFill>
                  <a:schemeClr val="bg1"/>
                </a:solidFill>
              </a:rPr>
              <a:t> excel</a:t>
            </a:r>
          </a:p>
        </p:txBody>
      </p:sp>
      <p:sp>
        <p:nvSpPr>
          <p:cNvPr id="23" name="Oval 22"/>
          <p:cNvSpPr>
            <a:spLocks noChangeArrowheads="1"/>
          </p:cNvSpPr>
          <p:nvPr/>
        </p:nvSpPr>
        <p:spPr bwMode="auto">
          <a:xfrm>
            <a:off x="5518601" y="3495337"/>
            <a:ext cx="2525836" cy="376843"/>
          </a:xfrm>
          <a:prstGeom prst="ellipse">
            <a:avLst/>
          </a:prstGeom>
          <a:solidFill>
            <a:srgbClr val="FFFF66"/>
          </a:solidFill>
          <a:ln w="12700">
            <a:solidFill>
              <a:srgbClr val="92D050"/>
            </a:solidFill>
            <a:round/>
            <a:headEnd/>
            <a:tailEnd/>
          </a:ln>
        </p:spPr>
        <p:txBody>
          <a:bodyPr wrap="none" anchor="ctr"/>
          <a:lstStyle/>
          <a:p>
            <a:pPr algn="ctr"/>
            <a:r>
              <a:rPr lang="en-US" dirty="0" err="1" smtClean="0">
                <a:solidFill>
                  <a:schemeClr val="bg1"/>
                </a:solidFill>
              </a:rPr>
              <a:t>ms</a:t>
            </a:r>
            <a:r>
              <a:rPr lang="en-US" dirty="0" smtClean="0">
                <a:solidFill>
                  <a:schemeClr val="bg1"/>
                </a:solidFill>
              </a:rPr>
              <a:t> </a:t>
            </a:r>
            <a:r>
              <a:rPr lang="en-US" dirty="0">
                <a:solidFill>
                  <a:schemeClr val="bg1"/>
                </a:solidFill>
              </a:rPr>
              <a:t>spreadsheet</a:t>
            </a:r>
          </a:p>
        </p:txBody>
      </p:sp>
      <p:sp>
        <p:nvSpPr>
          <p:cNvPr id="26" name="Oval 25"/>
          <p:cNvSpPr>
            <a:spLocks noChangeArrowheads="1"/>
          </p:cNvSpPr>
          <p:nvPr/>
        </p:nvSpPr>
        <p:spPr bwMode="auto">
          <a:xfrm>
            <a:off x="351379" y="2611986"/>
            <a:ext cx="2055482" cy="443943"/>
          </a:xfrm>
          <a:prstGeom prst="ellipse">
            <a:avLst/>
          </a:prstGeom>
          <a:solidFill>
            <a:srgbClr val="FFC000"/>
          </a:solidFill>
          <a:ln w="12700">
            <a:solidFill>
              <a:srgbClr val="FF9900"/>
            </a:solidFill>
            <a:round/>
            <a:headEnd/>
            <a:tailEnd/>
          </a:ln>
        </p:spPr>
        <p:txBody>
          <a:bodyPr wrap="none" anchor="ctr"/>
          <a:lstStyle/>
          <a:p>
            <a:pPr algn="ctr"/>
            <a:r>
              <a:rPr lang="en-US" dirty="0" err="1">
                <a:solidFill>
                  <a:schemeClr val="bg1"/>
                </a:solidFill>
              </a:rPr>
              <a:t>microsoft</a:t>
            </a:r>
            <a:r>
              <a:rPr lang="en-US" dirty="0">
                <a:solidFill>
                  <a:schemeClr val="bg1"/>
                </a:solidFill>
              </a:rPr>
              <a:t> excel</a:t>
            </a:r>
          </a:p>
        </p:txBody>
      </p:sp>
      <p:cxnSp>
        <p:nvCxnSpPr>
          <p:cNvPr id="29" name="Straight Connector 28"/>
          <p:cNvCxnSpPr>
            <a:stCxn id="17" idx="6"/>
            <a:endCxn id="23" idx="2"/>
          </p:cNvCxnSpPr>
          <p:nvPr/>
        </p:nvCxnSpPr>
        <p:spPr>
          <a:xfrm>
            <a:off x="4792714" y="2325454"/>
            <a:ext cx="725887" cy="135830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33" name="Content Placeholder 2"/>
          <p:cNvSpPr txBox="1">
            <a:spLocks/>
          </p:cNvSpPr>
          <p:nvPr/>
        </p:nvSpPr>
        <p:spPr>
          <a:xfrm>
            <a:off x="351379" y="5066941"/>
            <a:ext cx="8363938" cy="664797"/>
          </a:xfrm>
          <a:prstGeom prst="rect">
            <a:avLst/>
          </a:prstGeom>
        </p:spPr>
        <p:txBody>
          <a:bodyPr vert="horz" wrap="square" lIns="0" tIns="0" rIns="0" bIns="0" rtlCol="0">
            <a:spAutoFit/>
          </a:bodyPr>
          <a:lstStyle>
            <a:lvl1pPr marL="345282" indent="-345282" algn="l" defTabSz="685778"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Tx/>
              <a:buBlip>
                <a:blip r:embed="rId4"/>
              </a:buBlip>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Tx/>
              <a:buBlip>
                <a:blip r:embed="rId4"/>
              </a:buBlip>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Tx/>
              <a:buBlip>
                <a:blip r:embed="rId4"/>
              </a:buBlip>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Pseudo-document </a:t>
            </a:r>
            <a:r>
              <a:rPr lang="en-US" dirty="0"/>
              <a:t>similarity (“A Framework for Robust Discovery of Entity </a:t>
            </a:r>
            <a:r>
              <a:rPr lang="en-US" dirty="0" smtClean="0"/>
              <a:t>Synonyms”, KDD 2012)</a:t>
            </a:r>
            <a:endParaRPr lang="en-US" dirty="0"/>
          </a:p>
        </p:txBody>
      </p:sp>
    </p:spTree>
    <p:extLst>
      <p:ext uri="{BB962C8B-B14F-4D97-AF65-F5344CB8AC3E}">
        <p14:creationId xmlns:p14="http://schemas.microsoft.com/office/powerpoint/2010/main" val="35782616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16114"/>
            <a:ext cx="9144000" cy="856343"/>
          </a:xfrm>
        </p:spPr>
        <p:txBody>
          <a:bodyPr>
            <a:normAutofit/>
          </a:bodyPr>
          <a:lstStyle/>
          <a:p>
            <a:r>
              <a:rPr lang="en-US" dirty="0"/>
              <a:t>Not good enough: </a:t>
            </a:r>
            <a:r>
              <a:rPr lang="en-US" dirty="0" smtClean="0"/>
              <a:t>Not of same semantic type</a:t>
            </a:r>
            <a:endParaRPr lang="en-US" dirty="0"/>
          </a:p>
        </p:txBody>
      </p:sp>
      <p:sp>
        <p:nvSpPr>
          <p:cNvPr id="3" name="Content Placeholder 2"/>
          <p:cNvSpPr>
            <a:spLocks noGrp="1"/>
          </p:cNvSpPr>
          <p:nvPr>
            <p:ph idx="1"/>
          </p:nvPr>
        </p:nvSpPr>
        <p:spPr>
          <a:xfrm>
            <a:off x="290286" y="986972"/>
            <a:ext cx="8517906" cy="4686974"/>
          </a:xfrm>
        </p:spPr>
        <p:txBody>
          <a:bodyPr>
            <a:normAutofit/>
          </a:bodyPr>
          <a:lstStyle/>
          <a:p>
            <a:pPr>
              <a:lnSpc>
                <a:spcPct val="100000"/>
              </a:lnSpc>
            </a:pPr>
            <a:r>
              <a:rPr lang="en-US" dirty="0"/>
              <a:t>“</a:t>
            </a:r>
            <a:r>
              <a:rPr lang="en-US" dirty="0" err="1"/>
              <a:t>microsoft</a:t>
            </a:r>
            <a:r>
              <a:rPr lang="en-US" dirty="0"/>
              <a:t> excel” and “</a:t>
            </a:r>
            <a:r>
              <a:rPr lang="en-US" dirty="0" err="1"/>
              <a:t>ms</a:t>
            </a:r>
            <a:r>
              <a:rPr lang="en-US" dirty="0"/>
              <a:t> excel tutorial” are very strongly related but not of the same “type”</a:t>
            </a:r>
          </a:p>
          <a:p>
            <a:pPr marL="1014984" lvl="1" indent="-457200"/>
            <a:r>
              <a:rPr lang="en-US" sz="2000" dirty="0" smtClean="0"/>
              <a:t>Software vs. tutorial</a:t>
            </a:r>
          </a:p>
          <a:p>
            <a:pPr marL="1014984" lvl="1" indent="-457200"/>
            <a:endParaRPr lang="en-US" sz="1800" dirty="0" smtClean="0"/>
          </a:p>
          <a:p>
            <a:pPr marL="457200" indent="-457200"/>
            <a:r>
              <a:rPr lang="en-US" dirty="0" smtClean="0"/>
              <a:t>A </a:t>
            </a:r>
            <a:r>
              <a:rPr lang="en-US" dirty="0"/>
              <a:t>synonym (of an entity) should be</a:t>
            </a:r>
          </a:p>
          <a:p>
            <a:pPr lvl="1"/>
            <a:r>
              <a:rPr lang="en-US" sz="2000" dirty="0" smtClean="0">
                <a:solidFill>
                  <a:srgbClr val="FFC000"/>
                </a:solidFill>
              </a:rPr>
              <a:t>Strongly related in both directions </a:t>
            </a:r>
            <a:r>
              <a:rPr lang="en-US" sz="2000" dirty="0" smtClean="0"/>
              <a:t>(measured by pseudo document similarity)</a:t>
            </a:r>
            <a:endParaRPr lang="en-US" sz="2000" dirty="0"/>
          </a:p>
          <a:p>
            <a:pPr lvl="1"/>
            <a:r>
              <a:rPr lang="en-US" sz="2000" dirty="0" smtClean="0">
                <a:solidFill>
                  <a:srgbClr val="FFC000"/>
                </a:solidFill>
              </a:rPr>
              <a:t>Of the same type</a:t>
            </a:r>
            <a:endParaRPr lang="en-US" sz="2800" dirty="0" smtClean="0"/>
          </a:p>
        </p:txBody>
      </p:sp>
    </p:spTree>
    <p:extLst>
      <p:ext uri="{BB962C8B-B14F-4D97-AF65-F5344CB8AC3E}">
        <p14:creationId xmlns:p14="http://schemas.microsoft.com/office/powerpoint/2010/main" val="31776265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Similarity</a:t>
            </a:r>
            <a:endParaRPr lang="en-US" dirty="0"/>
          </a:p>
        </p:txBody>
      </p:sp>
      <p:sp>
        <p:nvSpPr>
          <p:cNvPr id="3" name="Content Placeholder 2"/>
          <p:cNvSpPr>
            <a:spLocks noGrp="1"/>
          </p:cNvSpPr>
          <p:nvPr>
            <p:ph idx="1"/>
          </p:nvPr>
        </p:nvSpPr>
        <p:spPr>
          <a:xfrm>
            <a:off x="389436" y="1351284"/>
            <a:ext cx="8754564" cy="4759765"/>
          </a:xfrm>
        </p:spPr>
        <p:txBody>
          <a:bodyPr/>
          <a:lstStyle/>
          <a:p>
            <a:r>
              <a:rPr lang="en-US" sz="2800" dirty="0" smtClean="0"/>
              <a:t>Intuition</a:t>
            </a:r>
          </a:p>
          <a:p>
            <a:pPr lvl="1"/>
            <a:r>
              <a:rPr lang="en-US" sz="2400" dirty="0" smtClean="0"/>
              <a:t>If X and Y are entities of the same type, X and Y are exchangeable under various contexts</a:t>
            </a:r>
          </a:p>
          <a:p>
            <a:pPr indent="0">
              <a:buNone/>
            </a:pPr>
            <a:endParaRPr lang="en-US" sz="2800" dirty="0" smtClean="0"/>
          </a:p>
          <a:p>
            <a:r>
              <a:rPr lang="en-US" sz="2800" dirty="0" smtClean="0"/>
              <a:t>Where to find contexts?</a:t>
            </a:r>
          </a:p>
          <a:p>
            <a:pPr lvl="1"/>
            <a:r>
              <a:rPr lang="en-US" sz="2400" dirty="0" smtClean="0"/>
              <a:t>Query logs</a:t>
            </a:r>
          </a:p>
          <a:p>
            <a:pPr lvl="1"/>
            <a:endParaRPr lang="en-US" sz="2400" dirty="0"/>
          </a:p>
          <a:p>
            <a:r>
              <a:rPr lang="en-US" sz="2700" dirty="0"/>
              <a:t>Examples</a:t>
            </a:r>
          </a:p>
          <a:p>
            <a:pPr lvl="1"/>
            <a:r>
              <a:rPr lang="en-US" sz="2300" dirty="0" err="1" smtClean="0">
                <a:solidFill>
                  <a:srgbClr val="FF0000"/>
                </a:solidFill>
              </a:rPr>
              <a:t>microsoft</a:t>
            </a:r>
            <a:r>
              <a:rPr lang="en-US" sz="2300" dirty="0" smtClean="0">
                <a:solidFill>
                  <a:srgbClr val="FF0000"/>
                </a:solidFill>
              </a:rPr>
              <a:t> excel </a:t>
            </a:r>
            <a:r>
              <a:rPr lang="en-US" sz="2300" dirty="0" smtClean="0"/>
              <a:t>help</a:t>
            </a:r>
            <a:r>
              <a:rPr lang="en-US" sz="2300" dirty="0" smtClean="0">
                <a:sym typeface="Wingdings" pitchFamily="2" charset="2"/>
              </a:rPr>
              <a:t> </a:t>
            </a:r>
            <a:r>
              <a:rPr lang="en-US" sz="2300" dirty="0" err="1" smtClean="0">
                <a:solidFill>
                  <a:srgbClr val="FFC000"/>
                </a:solidFill>
                <a:sym typeface="Wingdings" pitchFamily="2" charset="2"/>
              </a:rPr>
              <a:t>ms</a:t>
            </a:r>
            <a:r>
              <a:rPr lang="en-US" sz="2300" dirty="0" smtClean="0">
                <a:solidFill>
                  <a:srgbClr val="FFC000"/>
                </a:solidFill>
                <a:sym typeface="Wingdings" pitchFamily="2" charset="2"/>
              </a:rPr>
              <a:t> spreadsheet </a:t>
            </a:r>
            <a:r>
              <a:rPr lang="en-US" sz="2300" dirty="0" smtClean="0"/>
              <a:t>help </a:t>
            </a:r>
            <a:r>
              <a:rPr lang="en-US" sz="2300" dirty="0">
                <a:sym typeface="Wingdings" pitchFamily="2" charset="2"/>
              </a:rPr>
              <a:t> </a:t>
            </a:r>
            <a:r>
              <a:rPr lang="en-US" sz="2300" dirty="0" err="1" smtClean="0">
                <a:solidFill>
                  <a:srgbClr val="00B050"/>
                </a:solidFill>
              </a:rPr>
              <a:t>powerpoint</a:t>
            </a:r>
            <a:r>
              <a:rPr lang="en-US" sz="2300" dirty="0" smtClean="0">
                <a:solidFill>
                  <a:srgbClr val="00B050"/>
                </a:solidFill>
              </a:rPr>
              <a:t> </a:t>
            </a:r>
            <a:r>
              <a:rPr lang="en-US" sz="2300" dirty="0"/>
              <a:t>help </a:t>
            </a:r>
            <a:endParaRPr lang="en-US" sz="2300" dirty="0">
              <a:solidFill>
                <a:srgbClr val="00B050"/>
              </a:solidFill>
              <a:sym typeface="Wingdings" pitchFamily="2" charset="2"/>
            </a:endParaRPr>
          </a:p>
          <a:p>
            <a:pPr lvl="1"/>
            <a:r>
              <a:rPr lang="en-US" sz="2300" dirty="0" err="1">
                <a:solidFill>
                  <a:srgbClr val="FF0000"/>
                </a:solidFill>
              </a:rPr>
              <a:t>microsoft</a:t>
            </a:r>
            <a:r>
              <a:rPr lang="en-US" sz="2300" dirty="0">
                <a:solidFill>
                  <a:srgbClr val="FF0000"/>
                </a:solidFill>
              </a:rPr>
              <a:t> excel </a:t>
            </a:r>
            <a:r>
              <a:rPr lang="en-US" sz="2300" dirty="0" smtClean="0"/>
              <a:t>download</a:t>
            </a:r>
            <a:r>
              <a:rPr lang="en-US" sz="2300" dirty="0" smtClean="0">
                <a:sym typeface="Wingdings" pitchFamily="2" charset="2"/>
              </a:rPr>
              <a:t> </a:t>
            </a:r>
            <a:r>
              <a:rPr lang="en-US" sz="2300" dirty="0" err="1">
                <a:solidFill>
                  <a:srgbClr val="FFC000"/>
                </a:solidFill>
                <a:sym typeface="Wingdings" pitchFamily="2" charset="2"/>
              </a:rPr>
              <a:t>ms</a:t>
            </a:r>
            <a:r>
              <a:rPr lang="en-US" sz="2300" dirty="0">
                <a:solidFill>
                  <a:srgbClr val="FFC000"/>
                </a:solidFill>
                <a:sym typeface="Wingdings" pitchFamily="2" charset="2"/>
              </a:rPr>
              <a:t> </a:t>
            </a:r>
            <a:r>
              <a:rPr lang="en-US" sz="2300" dirty="0" smtClean="0">
                <a:solidFill>
                  <a:srgbClr val="FFC000"/>
                </a:solidFill>
                <a:sym typeface="Wingdings" pitchFamily="2" charset="2"/>
              </a:rPr>
              <a:t>spreadsheet </a:t>
            </a:r>
            <a:r>
              <a:rPr lang="en-US" sz="2300" dirty="0"/>
              <a:t>download </a:t>
            </a:r>
            <a:r>
              <a:rPr lang="en-US" sz="2300" dirty="0" smtClean="0">
                <a:sym typeface="Wingdings" pitchFamily="2" charset="2"/>
              </a:rPr>
              <a:t> </a:t>
            </a:r>
            <a:r>
              <a:rPr lang="en-US" sz="2300" dirty="0" err="1">
                <a:solidFill>
                  <a:srgbClr val="00B050"/>
                </a:solidFill>
              </a:rPr>
              <a:t>powerpoint</a:t>
            </a:r>
            <a:r>
              <a:rPr lang="en-US" sz="2300" dirty="0">
                <a:solidFill>
                  <a:srgbClr val="00B050"/>
                </a:solidFill>
              </a:rPr>
              <a:t> </a:t>
            </a:r>
            <a:r>
              <a:rPr lang="en-US" sz="2300" dirty="0"/>
              <a:t>download</a:t>
            </a:r>
            <a:endParaRPr lang="en-US" sz="2300" dirty="0">
              <a:solidFill>
                <a:srgbClr val="00B050"/>
              </a:solidFill>
              <a:sym typeface="Wingdings" pitchFamily="2" charset="2"/>
            </a:endParaRPr>
          </a:p>
        </p:txBody>
      </p:sp>
    </p:spTree>
    <p:extLst>
      <p:ext uri="{BB962C8B-B14F-4D97-AF65-F5344CB8AC3E}">
        <p14:creationId xmlns:p14="http://schemas.microsoft.com/office/powerpoint/2010/main" val="28506376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407" y="227875"/>
            <a:ext cx="8363938" cy="609398"/>
          </a:xfrm>
        </p:spPr>
        <p:txBody>
          <a:bodyPr/>
          <a:lstStyle/>
          <a:p>
            <a:r>
              <a:rPr lang="en-US" sz="4400" dirty="0" smtClean="0"/>
              <a:t>Computers Doing Complex Tasks	</a:t>
            </a:r>
            <a:endParaRPr lang="en-US" sz="4400" dirty="0"/>
          </a:p>
        </p:txBody>
      </p:sp>
      <p:sp>
        <p:nvSpPr>
          <p:cNvPr id="6" name="Text Placeholder 5"/>
          <p:cNvSpPr>
            <a:spLocks noGrp="1"/>
          </p:cNvSpPr>
          <p:nvPr>
            <p:ph type="body" sz="quarter" idx="10"/>
          </p:nvPr>
        </p:nvSpPr>
        <p:spPr>
          <a:xfrm>
            <a:off x="331379" y="1235170"/>
            <a:ext cx="8536850" cy="6527941"/>
          </a:xfrm>
        </p:spPr>
        <p:txBody>
          <a:bodyPr/>
          <a:lstStyle/>
          <a:p>
            <a:r>
              <a:rPr lang="en-US" dirty="0" smtClean="0"/>
              <a:t>Today, computers are doing complex, “human” tasks</a:t>
            </a:r>
          </a:p>
          <a:p>
            <a:pPr lvl="1"/>
            <a:r>
              <a:rPr lang="en-US" dirty="0" smtClean="0"/>
              <a:t>Machine translation</a:t>
            </a:r>
          </a:p>
          <a:p>
            <a:pPr lvl="1"/>
            <a:r>
              <a:rPr lang="en-US" dirty="0" smtClean="0"/>
              <a:t>Speech recognition</a:t>
            </a:r>
          </a:p>
          <a:p>
            <a:pPr lvl="1"/>
            <a:r>
              <a:rPr lang="en-US" dirty="0" smtClean="0"/>
              <a:t>Computer Vision</a:t>
            </a:r>
          </a:p>
          <a:p>
            <a:pPr lvl="1"/>
            <a:r>
              <a:rPr lang="en-US" dirty="0" smtClean="0"/>
              <a:t>Spelling correction</a:t>
            </a:r>
          </a:p>
          <a:p>
            <a:pPr lvl="1"/>
            <a:r>
              <a:rPr lang="en-US" dirty="0" smtClean="0"/>
              <a:t>Web Ranking</a:t>
            </a:r>
          </a:p>
          <a:p>
            <a:pPr lvl="1"/>
            <a:r>
              <a:rPr lang="en-US" dirty="0" smtClean="0"/>
              <a:t>Spam Filtering</a:t>
            </a:r>
          </a:p>
          <a:p>
            <a:pPr lvl="1"/>
            <a:r>
              <a:rPr lang="en-US" b="1" dirty="0" smtClean="0">
                <a:solidFill>
                  <a:srgbClr val="FFC000"/>
                </a:solidFill>
              </a:rPr>
              <a:t>Entity Semantics Mining</a:t>
            </a:r>
          </a:p>
          <a:p>
            <a:pPr lvl="1"/>
            <a:r>
              <a:rPr lang="en-US" dirty="0"/>
              <a:t>…</a:t>
            </a:r>
          </a:p>
          <a:p>
            <a:pPr lvl="1"/>
            <a:endParaRPr lang="en-US" dirty="0" smtClean="0"/>
          </a:p>
          <a:p>
            <a:r>
              <a:rPr lang="en-US" dirty="0" smtClean="0"/>
              <a:t>No neat, concise algorithms </a:t>
            </a:r>
            <a:r>
              <a:rPr lang="en-US" dirty="0" smtClean="0">
                <a:sym typeface="Wingdings" pitchFamily="2" charset="2"/>
              </a:rPr>
              <a:t></a:t>
            </a:r>
            <a:endParaRPr lang="en-US" dirty="0" smtClean="0"/>
          </a:p>
          <a:p>
            <a:pPr lvl="1"/>
            <a:r>
              <a:rPr lang="en-US" dirty="0" smtClean="0"/>
              <a:t>Cannot be explained by neat formulas like F=ma </a:t>
            </a:r>
            <a:endParaRPr lang="en-US" dirty="0" smtClean="0">
              <a:sym typeface="Wingdings" pitchFamily="2" charset="2"/>
            </a:endParaRPr>
          </a:p>
          <a:p>
            <a:pPr lvl="1"/>
            <a:r>
              <a:rPr lang="en-US" dirty="0" smtClean="0">
                <a:sym typeface="Wingdings" pitchFamily="2" charset="2"/>
              </a:rPr>
              <a:t>Or elegant algorithm like </a:t>
            </a:r>
            <a:r>
              <a:rPr lang="en-US" dirty="0" err="1" smtClean="0">
                <a:sym typeface="Wingdings" pitchFamily="2" charset="2"/>
              </a:rPr>
              <a:t>Dijkstra’s</a:t>
            </a:r>
            <a:r>
              <a:rPr lang="en-US" dirty="0" smtClean="0">
                <a:sym typeface="Wingdings" pitchFamily="2" charset="2"/>
              </a:rPr>
              <a:t> shortest path algorithm </a:t>
            </a:r>
          </a:p>
          <a:p>
            <a:pPr marL="345283" lvl="1" indent="0">
              <a:buNone/>
            </a:pPr>
            <a:endParaRPr lang="en-US" dirty="0" smtClean="0">
              <a:sym typeface="Wingdings" pitchFamily="2" charset="2"/>
            </a:endParaRP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07920539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98" y="22168"/>
            <a:ext cx="8229600" cy="879459"/>
          </a:xfrm>
        </p:spPr>
        <p:txBody>
          <a:bodyPr>
            <a:normAutofit/>
          </a:bodyPr>
          <a:lstStyle/>
          <a:p>
            <a:r>
              <a:rPr lang="en-US" dirty="0" smtClean="0"/>
              <a:t>Construct Context Vectors</a:t>
            </a:r>
            <a:endParaRPr lang="en-US" dirty="0"/>
          </a:p>
        </p:txBody>
      </p:sp>
      <p:sp>
        <p:nvSpPr>
          <p:cNvPr id="6" name="Oval 5"/>
          <p:cNvSpPr>
            <a:spLocks noChangeArrowheads="1"/>
          </p:cNvSpPr>
          <p:nvPr/>
        </p:nvSpPr>
        <p:spPr bwMode="auto">
          <a:xfrm>
            <a:off x="296884" y="1133188"/>
            <a:ext cx="2225599" cy="368978"/>
          </a:xfrm>
          <a:prstGeom prst="ellipse">
            <a:avLst/>
          </a:prstGeom>
          <a:solidFill>
            <a:srgbClr val="FFC000"/>
          </a:solidFill>
          <a:ln w="12700">
            <a:solidFill>
              <a:srgbClr val="FF9900"/>
            </a:solidFill>
            <a:round/>
            <a:headEnd/>
            <a:tailEnd/>
          </a:ln>
        </p:spPr>
        <p:txBody>
          <a:bodyPr wrap="none" anchor="ctr"/>
          <a:lstStyle/>
          <a:p>
            <a:pPr algn="ctr"/>
            <a:r>
              <a:rPr lang="en-US" sz="2400" dirty="0" err="1" smtClean="0"/>
              <a:t>microsoft</a:t>
            </a:r>
            <a:r>
              <a:rPr lang="en-US" sz="2400" dirty="0" smtClean="0"/>
              <a:t> excel</a:t>
            </a:r>
            <a:endParaRPr lang="en-US" sz="2400" dirty="0"/>
          </a:p>
        </p:txBody>
      </p:sp>
      <p:sp>
        <p:nvSpPr>
          <p:cNvPr id="7" name="Oval 6"/>
          <p:cNvSpPr>
            <a:spLocks noChangeArrowheads="1"/>
          </p:cNvSpPr>
          <p:nvPr/>
        </p:nvSpPr>
        <p:spPr bwMode="auto">
          <a:xfrm>
            <a:off x="261257" y="1592509"/>
            <a:ext cx="2261226" cy="341923"/>
          </a:xfrm>
          <a:prstGeom prst="ellipse">
            <a:avLst/>
          </a:prstGeom>
          <a:solidFill>
            <a:srgbClr val="92D050"/>
          </a:solidFill>
          <a:ln w="12700">
            <a:solidFill>
              <a:srgbClr val="92D050"/>
            </a:solidFill>
            <a:round/>
            <a:headEnd/>
            <a:tailEnd/>
          </a:ln>
        </p:spPr>
        <p:txBody>
          <a:bodyPr wrap="none" anchor="ctr"/>
          <a:lstStyle/>
          <a:p>
            <a:pPr algn="ctr"/>
            <a:r>
              <a:rPr lang="en-US" sz="2400" dirty="0" err="1" smtClean="0"/>
              <a:t>ms</a:t>
            </a:r>
            <a:r>
              <a:rPr lang="en-US" sz="2400" dirty="0" smtClean="0"/>
              <a:t> spreadsheet</a:t>
            </a:r>
            <a:endParaRPr lang="en-US" sz="2400" dirty="0"/>
          </a:p>
        </p:txBody>
      </p:sp>
      <p:sp>
        <p:nvSpPr>
          <p:cNvPr id="8" name="Oval 7"/>
          <p:cNvSpPr>
            <a:spLocks noChangeArrowheads="1"/>
          </p:cNvSpPr>
          <p:nvPr/>
        </p:nvSpPr>
        <p:spPr bwMode="auto">
          <a:xfrm>
            <a:off x="344383" y="2023108"/>
            <a:ext cx="2178099" cy="376843"/>
          </a:xfrm>
          <a:prstGeom prst="ellipse">
            <a:avLst/>
          </a:prstGeom>
          <a:solidFill>
            <a:srgbClr val="00B0F0"/>
          </a:solidFill>
          <a:ln w="12700">
            <a:solidFill>
              <a:srgbClr val="92D050"/>
            </a:solidFill>
            <a:round/>
            <a:headEnd/>
            <a:tailEnd/>
          </a:ln>
        </p:spPr>
        <p:txBody>
          <a:bodyPr wrap="none" anchor="ctr"/>
          <a:lstStyle/>
          <a:p>
            <a:pPr algn="ctr"/>
            <a:r>
              <a:rPr lang="en-US" sz="2400" dirty="0" err="1" smtClean="0"/>
              <a:t>ms</a:t>
            </a:r>
            <a:r>
              <a:rPr lang="en-US" sz="2400" dirty="0" smtClean="0"/>
              <a:t> excel tutorial</a:t>
            </a:r>
            <a:endParaRPr lang="en-US" sz="2400" dirty="0"/>
          </a:p>
        </p:txBody>
      </p:sp>
      <p:sp>
        <p:nvSpPr>
          <p:cNvPr id="9" name="Text Box 27"/>
          <p:cNvSpPr txBox="1">
            <a:spLocks noChangeArrowheads="1"/>
          </p:cNvSpPr>
          <p:nvPr/>
        </p:nvSpPr>
        <p:spPr bwMode="auto">
          <a:xfrm>
            <a:off x="0" y="628300"/>
            <a:ext cx="2823687" cy="369332"/>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Entities and candidates</a:t>
            </a:r>
            <a:endParaRPr lang="en-US" sz="2000" dirty="0">
              <a:solidFill>
                <a:srgbClr val="FF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004392145"/>
              </p:ext>
            </p:extLst>
          </p:nvPr>
        </p:nvGraphicFramePr>
        <p:xfrm>
          <a:off x="261257" y="2866328"/>
          <a:ext cx="3128329" cy="2963672"/>
        </p:xfrm>
        <a:graphic>
          <a:graphicData uri="http://schemas.openxmlformats.org/drawingml/2006/table">
            <a:tbl>
              <a:tblPr firstRow="1" bandRow="1">
                <a:tableStyleId>{5C22544A-7EE6-4342-B048-85BDC9FD1C3A}</a:tableStyleId>
              </a:tblPr>
              <a:tblGrid>
                <a:gridCol w="3128329"/>
              </a:tblGrid>
              <a:tr h="369824">
                <a:tc>
                  <a:txBody>
                    <a:bodyPr/>
                    <a:lstStyle/>
                    <a:p>
                      <a:pPr algn="l"/>
                      <a:r>
                        <a:rPr lang="en-US" sz="1900" dirty="0" smtClean="0"/>
                        <a:t>Other Queries</a:t>
                      </a:r>
                      <a:endParaRPr lang="en-US" sz="1900" dirty="0"/>
                    </a:p>
                  </a:txBody>
                  <a:tcPr marT="42672" marB="42672"/>
                </a:tc>
              </a:tr>
              <a:tr h="369824">
                <a:tc>
                  <a:txBody>
                    <a:bodyPr/>
                    <a:lstStyle/>
                    <a:p>
                      <a:pPr algn="l"/>
                      <a:r>
                        <a:rPr lang="en-US" sz="1800" dirty="0" err="1" smtClean="0"/>
                        <a:t>microsoft</a:t>
                      </a:r>
                      <a:r>
                        <a:rPr lang="en-US" sz="1800" dirty="0" smtClean="0"/>
                        <a:t> excel download</a:t>
                      </a:r>
                      <a:endParaRPr lang="en-US" sz="1800" dirty="0"/>
                    </a:p>
                  </a:txBody>
                  <a:tcPr marT="42672" marB="42672">
                    <a:solidFill>
                      <a:srgbClr val="FFC000"/>
                    </a:solidFill>
                  </a:tcPr>
                </a:tc>
              </a:tr>
              <a:tr h="369824">
                <a:tc>
                  <a:txBody>
                    <a:bodyPr/>
                    <a:lstStyle/>
                    <a:p>
                      <a:pPr algn="l"/>
                      <a:r>
                        <a:rPr lang="en-US" sz="1800" err="1" smtClean="0"/>
                        <a:t>microsoft</a:t>
                      </a:r>
                      <a:r>
                        <a:rPr lang="en-US" sz="1800" smtClean="0"/>
                        <a:t> excel help</a:t>
                      </a:r>
                      <a:endParaRPr lang="en-US" sz="1800" dirty="0"/>
                    </a:p>
                  </a:txBody>
                  <a:tcPr marT="42672" marB="42672">
                    <a:solidFill>
                      <a:srgbClr val="FFC000"/>
                    </a:solidFill>
                  </a:tcPr>
                </a:tc>
              </a:tr>
              <a:tr h="369824">
                <a:tc>
                  <a:txBody>
                    <a:bodyPr/>
                    <a:lstStyle/>
                    <a:p>
                      <a:pPr algn="l"/>
                      <a:r>
                        <a:rPr lang="en-US" sz="1800" dirty="0" err="1" smtClean="0"/>
                        <a:t>microsoft</a:t>
                      </a:r>
                      <a:r>
                        <a:rPr lang="en-US" sz="1800" dirty="0" smtClean="0"/>
                        <a:t> excel</a:t>
                      </a:r>
                      <a:endParaRPr lang="en-US" sz="1800" dirty="0"/>
                    </a:p>
                  </a:txBody>
                  <a:tcPr marT="42672" marB="42672">
                    <a:solidFill>
                      <a:srgbClr val="FFC000"/>
                    </a:solidFill>
                  </a:tcPr>
                </a:tc>
              </a:tr>
              <a:tr h="369824">
                <a:tc>
                  <a:txBody>
                    <a:bodyPr/>
                    <a:lstStyle/>
                    <a:p>
                      <a:pPr algn="l"/>
                      <a:r>
                        <a:rPr lang="en-US" sz="1800" dirty="0" err="1" smtClean="0"/>
                        <a:t>ms</a:t>
                      </a:r>
                      <a:r>
                        <a:rPr lang="en-US" sz="1800" dirty="0" smtClean="0"/>
                        <a:t> spreadsheet download</a:t>
                      </a:r>
                      <a:endParaRPr lang="en-US" sz="1800" dirty="0"/>
                    </a:p>
                  </a:txBody>
                  <a:tcPr marT="42672" marB="42672">
                    <a:solidFill>
                      <a:srgbClr val="92D050"/>
                    </a:solidFill>
                  </a:tcPr>
                </a:tc>
              </a:tr>
              <a:tr h="369824">
                <a:tc>
                  <a:txBody>
                    <a:bodyPr/>
                    <a:lstStyle/>
                    <a:p>
                      <a:pPr algn="l"/>
                      <a:r>
                        <a:rPr lang="en-US" sz="1800" dirty="0" err="1" smtClean="0"/>
                        <a:t>ms</a:t>
                      </a:r>
                      <a:r>
                        <a:rPr lang="en-US" sz="1800" dirty="0" smtClean="0"/>
                        <a:t> spreadsheet help</a:t>
                      </a:r>
                      <a:endParaRPr lang="en-US" sz="1800" dirty="0"/>
                    </a:p>
                  </a:txBody>
                  <a:tcPr marT="42672" marB="42672">
                    <a:solidFill>
                      <a:srgbClr val="92D050"/>
                    </a:solidFill>
                  </a:tcPr>
                </a:tc>
              </a:tr>
              <a:tr h="369824">
                <a:tc>
                  <a:txBody>
                    <a:bodyPr/>
                    <a:lstStyle/>
                    <a:p>
                      <a:pPr algn="l"/>
                      <a:r>
                        <a:rPr lang="en-US" sz="1800" dirty="0" err="1" smtClean="0"/>
                        <a:t>ms</a:t>
                      </a:r>
                      <a:r>
                        <a:rPr lang="en-US" sz="1800" smtClean="0"/>
                        <a:t> excel tutorial class</a:t>
                      </a:r>
                      <a:endParaRPr lang="en-US" sz="1800" dirty="0"/>
                    </a:p>
                  </a:txBody>
                  <a:tcPr marT="42672" marB="42672">
                    <a:solidFill>
                      <a:srgbClr val="00B0F0"/>
                    </a:solidFill>
                  </a:tcPr>
                </a:tc>
              </a:tr>
              <a:tr h="369824">
                <a:tc>
                  <a:txBody>
                    <a:bodyPr/>
                    <a:lstStyle/>
                    <a:p>
                      <a:pPr algn="l"/>
                      <a:r>
                        <a:rPr lang="en-US" sz="1800" dirty="0" err="1" smtClean="0"/>
                        <a:t>ms</a:t>
                      </a:r>
                      <a:r>
                        <a:rPr lang="en-US" sz="1800" dirty="0" smtClean="0"/>
                        <a:t> excel tutorial </a:t>
                      </a:r>
                      <a:r>
                        <a:rPr lang="en-US" sz="1800" dirty="0" err="1" smtClean="0"/>
                        <a:t>ppt</a:t>
                      </a:r>
                      <a:endParaRPr lang="en-US" sz="1800" dirty="0"/>
                    </a:p>
                  </a:txBody>
                  <a:tcPr marT="42672" marB="42672">
                    <a:solidFill>
                      <a:srgbClr val="00B0F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34632560"/>
              </p:ext>
            </p:extLst>
          </p:nvPr>
        </p:nvGraphicFramePr>
        <p:xfrm>
          <a:off x="4178786" y="1388130"/>
          <a:ext cx="3612664" cy="3394323"/>
        </p:xfrm>
        <a:graphic>
          <a:graphicData uri="http://schemas.openxmlformats.org/drawingml/2006/table">
            <a:tbl>
              <a:tblPr firstRow="1" bandRow="1">
                <a:tableStyleId>{5C22544A-7EE6-4342-B048-85BDC9FD1C3A}</a:tableStyleId>
              </a:tblPr>
              <a:tblGrid>
                <a:gridCol w="2057638"/>
                <a:gridCol w="1555026"/>
              </a:tblGrid>
              <a:tr h="678245">
                <a:tc>
                  <a:txBody>
                    <a:bodyPr/>
                    <a:lstStyle/>
                    <a:p>
                      <a:r>
                        <a:rPr lang="en-US" sz="1900" b="0" dirty="0" smtClean="0"/>
                        <a:t>Entities/</a:t>
                      </a:r>
                    </a:p>
                    <a:p>
                      <a:r>
                        <a:rPr lang="en-US" sz="1900" b="0" dirty="0" smtClean="0"/>
                        <a:t>Candidates</a:t>
                      </a:r>
                      <a:endParaRPr lang="en-US" sz="1900" b="0" dirty="0"/>
                    </a:p>
                  </a:txBody>
                  <a:tcPr marT="42672" marB="42672"/>
                </a:tc>
                <a:tc>
                  <a:txBody>
                    <a:bodyPr/>
                    <a:lstStyle/>
                    <a:p>
                      <a:r>
                        <a:rPr lang="en-US" sz="1900" b="0" dirty="0" smtClean="0"/>
                        <a:t>Contexts</a:t>
                      </a:r>
                      <a:endParaRPr lang="en-US" sz="1900" b="0" dirty="0"/>
                    </a:p>
                  </a:txBody>
                  <a:tcPr marT="42672" marB="42672"/>
                </a:tc>
              </a:tr>
              <a:tr h="382679">
                <a:tc>
                  <a:txBody>
                    <a:bodyPr/>
                    <a:lstStyle/>
                    <a:p>
                      <a:pPr algn="l"/>
                      <a:r>
                        <a:rPr lang="en-US" sz="2000" dirty="0" err="1" smtClean="0"/>
                        <a:t>microsoft</a:t>
                      </a:r>
                      <a:r>
                        <a:rPr lang="en-US" sz="2000" dirty="0" smtClean="0"/>
                        <a:t> excel</a:t>
                      </a:r>
                      <a:endParaRPr lang="en-US" sz="2000" dirty="0"/>
                    </a:p>
                  </a:txBody>
                  <a:tcPr marT="42672" marB="42672">
                    <a:solidFill>
                      <a:srgbClr val="FFC000"/>
                    </a:solidFill>
                  </a:tcPr>
                </a:tc>
                <a:tc>
                  <a:txBody>
                    <a:bodyPr/>
                    <a:lstStyle/>
                    <a:p>
                      <a:pPr algn="l"/>
                      <a:r>
                        <a:rPr lang="en-US" sz="2000" dirty="0" smtClean="0"/>
                        <a:t>download</a:t>
                      </a:r>
                      <a:endParaRPr lang="en-US" sz="1900" dirty="0"/>
                    </a:p>
                  </a:txBody>
                  <a:tcPr marT="42672" marB="42672">
                    <a:solidFill>
                      <a:srgbClr val="FFC000"/>
                    </a:solidFill>
                  </a:tcPr>
                </a:tc>
              </a:tr>
              <a:tr h="382679">
                <a:tc>
                  <a:txBody>
                    <a:bodyPr/>
                    <a:lstStyle/>
                    <a:p>
                      <a:pPr algn="l"/>
                      <a:r>
                        <a:rPr lang="en-US" sz="1800" dirty="0" err="1" smtClean="0"/>
                        <a:t>microsoft</a:t>
                      </a:r>
                      <a:r>
                        <a:rPr lang="en-US" sz="1800" dirty="0" smtClean="0"/>
                        <a:t> excel</a:t>
                      </a:r>
                      <a:endParaRPr lang="en-US" sz="1800" dirty="0"/>
                    </a:p>
                  </a:txBody>
                  <a:tcPr marT="42672" marB="42672">
                    <a:solidFill>
                      <a:srgbClr val="FFC000"/>
                    </a:solidFill>
                  </a:tcPr>
                </a:tc>
                <a:tc>
                  <a:txBody>
                    <a:bodyPr/>
                    <a:lstStyle/>
                    <a:p>
                      <a:pPr algn="l"/>
                      <a:r>
                        <a:rPr lang="en-US" sz="1900" dirty="0" smtClean="0"/>
                        <a:t>help</a:t>
                      </a:r>
                      <a:endParaRPr lang="en-US" sz="1900" dirty="0"/>
                    </a:p>
                  </a:txBody>
                  <a:tcPr marT="42672" marB="42672">
                    <a:solidFill>
                      <a:srgbClr val="FFC000"/>
                    </a:solidFill>
                  </a:tcPr>
                </a:tc>
              </a:tr>
              <a:tr h="382679">
                <a:tc>
                  <a:txBody>
                    <a:bodyPr/>
                    <a:lstStyle/>
                    <a:p>
                      <a:pPr algn="l"/>
                      <a:r>
                        <a:rPr lang="en-US" sz="1800" dirty="0" err="1" smtClean="0"/>
                        <a:t>microsoft</a:t>
                      </a:r>
                      <a:r>
                        <a:rPr lang="en-US" sz="1800" dirty="0" smtClean="0"/>
                        <a:t> excel</a:t>
                      </a:r>
                      <a:endParaRPr lang="en-US" sz="1800" dirty="0"/>
                    </a:p>
                  </a:txBody>
                  <a:tcPr marT="42672" marB="42672">
                    <a:solidFill>
                      <a:srgbClr val="FFC000"/>
                    </a:solidFill>
                  </a:tcPr>
                </a:tc>
                <a:tc>
                  <a:txBody>
                    <a:bodyPr/>
                    <a:lstStyle/>
                    <a:p>
                      <a:pPr algn="l"/>
                      <a:r>
                        <a:rPr lang="en-US" sz="1800" dirty="0" smtClean="0"/>
                        <a:t>review</a:t>
                      </a:r>
                      <a:endParaRPr lang="en-US" sz="1900" dirty="0"/>
                    </a:p>
                  </a:txBody>
                  <a:tcPr marT="42672" marB="42672">
                    <a:solidFill>
                      <a:srgbClr val="FFC000"/>
                    </a:solidFill>
                  </a:tcPr>
                </a:tc>
              </a:tr>
              <a:tr h="382679">
                <a:tc>
                  <a:txBody>
                    <a:bodyPr/>
                    <a:lstStyle/>
                    <a:p>
                      <a:pPr algn="l"/>
                      <a:r>
                        <a:rPr lang="en-US" sz="2000" dirty="0" err="1" smtClean="0"/>
                        <a:t>ms</a:t>
                      </a:r>
                      <a:r>
                        <a:rPr lang="en-US" sz="2000" dirty="0" smtClean="0"/>
                        <a:t> spreadsheet</a:t>
                      </a:r>
                      <a:endParaRPr lang="en-US" sz="2000" dirty="0"/>
                    </a:p>
                  </a:txBody>
                  <a:tcPr marT="42672" marB="42672">
                    <a:solidFill>
                      <a:srgbClr val="92D050"/>
                    </a:solidFill>
                  </a:tcPr>
                </a:tc>
                <a:tc>
                  <a:txBody>
                    <a:bodyPr/>
                    <a:lstStyle/>
                    <a:p>
                      <a:pPr algn="l"/>
                      <a:r>
                        <a:rPr lang="en-US" sz="2000" dirty="0" smtClean="0"/>
                        <a:t>download</a:t>
                      </a:r>
                      <a:endParaRPr lang="en-US" sz="1900" dirty="0"/>
                    </a:p>
                  </a:txBody>
                  <a:tcPr marT="42672" marB="42672">
                    <a:solidFill>
                      <a:srgbClr val="92D050"/>
                    </a:solidFill>
                  </a:tcPr>
                </a:tc>
              </a:tr>
              <a:tr h="382679">
                <a:tc>
                  <a:txBody>
                    <a:bodyPr/>
                    <a:lstStyle/>
                    <a:p>
                      <a:pPr algn="l"/>
                      <a:r>
                        <a:rPr lang="en-US" sz="2000" dirty="0" err="1" smtClean="0"/>
                        <a:t>ms</a:t>
                      </a:r>
                      <a:r>
                        <a:rPr lang="en-US" sz="2000" dirty="0" smtClean="0"/>
                        <a:t> spreadsheet</a:t>
                      </a:r>
                      <a:endParaRPr lang="en-US" sz="2000" dirty="0"/>
                    </a:p>
                  </a:txBody>
                  <a:tcPr marT="42672" marB="42672">
                    <a:solidFill>
                      <a:srgbClr val="92D050"/>
                    </a:solidFill>
                  </a:tcPr>
                </a:tc>
                <a:tc>
                  <a:txBody>
                    <a:bodyPr/>
                    <a:lstStyle/>
                    <a:p>
                      <a:pPr algn="l"/>
                      <a:r>
                        <a:rPr lang="en-US" sz="1800" dirty="0" smtClean="0"/>
                        <a:t>help</a:t>
                      </a:r>
                      <a:endParaRPr lang="en-US" sz="1900" dirty="0"/>
                    </a:p>
                  </a:txBody>
                  <a:tcPr marT="42672" marB="42672">
                    <a:solidFill>
                      <a:srgbClr val="92D050"/>
                    </a:solidFill>
                  </a:tcPr>
                </a:tc>
              </a:tr>
              <a:tr h="382679">
                <a:tc>
                  <a:txBody>
                    <a:bodyPr/>
                    <a:lstStyle/>
                    <a:p>
                      <a:pPr algn="l"/>
                      <a:r>
                        <a:rPr lang="en-US" sz="2000" dirty="0" err="1" smtClean="0"/>
                        <a:t>ms</a:t>
                      </a:r>
                      <a:r>
                        <a:rPr lang="en-US" sz="2000" dirty="0" smtClean="0"/>
                        <a:t> excel tutorial</a:t>
                      </a:r>
                      <a:endParaRPr lang="en-US" sz="2000" dirty="0"/>
                    </a:p>
                  </a:txBody>
                  <a:tcPr marT="42672" marB="42672">
                    <a:solidFill>
                      <a:srgbClr val="00B0F0"/>
                    </a:solidFill>
                  </a:tcPr>
                </a:tc>
                <a:tc>
                  <a:txBody>
                    <a:bodyPr/>
                    <a:lstStyle/>
                    <a:p>
                      <a:pPr algn="l"/>
                      <a:r>
                        <a:rPr lang="en-US" sz="1900" dirty="0" smtClean="0"/>
                        <a:t>class</a:t>
                      </a:r>
                      <a:endParaRPr lang="en-US" sz="1900" dirty="0"/>
                    </a:p>
                  </a:txBody>
                  <a:tcPr marT="42672" marB="42672">
                    <a:solidFill>
                      <a:srgbClr val="00B0F0"/>
                    </a:solidFill>
                  </a:tcPr>
                </a:tc>
              </a:tr>
              <a:tr h="382679">
                <a:tc>
                  <a:txBody>
                    <a:bodyPr/>
                    <a:lstStyle/>
                    <a:p>
                      <a:pPr marL="0" marR="0" indent="0" algn="l" defTabSz="685778" rtl="0" eaLnBrk="1" fontAlgn="auto" latinLnBrk="0" hangingPunct="1">
                        <a:lnSpc>
                          <a:spcPct val="100000"/>
                        </a:lnSpc>
                        <a:spcBef>
                          <a:spcPts val="0"/>
                        </a:spcBef>
                        <a:spcAft>
                          <a:spcPts val="0"/>
                        </a:spcAft>
                        <a:buClrTx/>
                        <a:buSzTx/>
                        <a:buFontTx/>
                        <a:buNone/>
                        <a:tabLst/>
                        <a:defRPr/>
                      </a:pPr>
                      <a:r>
                        <a:rPr lang="en-US" sz="2000" dirty="0" err="1" smtClean="0"/>
                        <a:t>ms</a:t>
                      </a:r>
                      <a:r>
                        <a:rPr lang="en-US" sz="2000" dirty="0" smtClean="0"/>
                        <a:t> excel tutorial</a:t>
                      </a:r>
                    </a:p>
                  </a:txBody>
                  <a:tcPr marT="42672" marB="42672">
                    <a:solidFill>
                      <a:srgbClr val="00B0F0"/>
                    </a:solidFill>
                  </a:tcPr>
                </a:tc>
                <a:tc>
                  <a:txBody>
                    <a:bodyPr/>
                    <a:lstStyle/>
                    <a:p>
                      <a:pPr algn="l"/>
                      <a:r>
                        <a:rPr lang="en-US" sz="1900" dirty="0" err="1" smtClean="0"/>
                        <a:t>ppt</a:t>
                      </a:r>
                      <a:endParaRPr lang="en-US" sz="1900" dirty="0"/>
                    </a:p>
                  </a:txBody>
                  <a:tcPr marT="42672" marB="42672">
                    <a:solidFill>
                      <a:srgbClr val="00B0F0"/>
                    </a:solidFill>
                  </a:tcPr>
                </a:tc>
              </a:tr>
            </a:tbl>
          </a:graphicData>
        </a:graphic>
      </p:graphicFrame>
      <p:sp>
        <p:nvSpPr>
          <p:cNvPr id="12" name="Right Arrow 11"/>
          <p:cNvSpPr/>
          <p:nvPr/>
        </p:nvSpPr>
        <p:spPr>
          <a:xfrm>
            <a:off x="3218214" y="2490397"/>
            <a:ext cx="724395" cy="354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40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89" y="201294"/>
            <a:ext cx="8363938" cy="498598"/>
          </a:xfrm>
        </p:spPr>
        <p:txBody>
          <a:bodyPr/>
          <a:lstStyle/>
          <a:p>
            <a:r>
              <a:rPr lang="en-US" dirty="0" smtClean="0"/>
              <a:t>Same type =&gt; High Context Similarity</a:t>
            </a:r>
            <a:endParaRPr lang="en-US" dirty="0"/>
          </a:p>
        </p:txBody>
      </p:sp>
      <p:grpSp>
        <p:nvGrpSpPr>
          <p:cNvPr id="11" name="Group 10"/>
          <p:cNvGrpSpPr/>
          <p:nvPr/>
        </p:nvGrpSpPr>
        <p:grpSpPr>
          <a:xfrm>
            <a:off x="3467606" y="1689147"/>
            <a:ext cx="4928245" cy="1753701"/>
            <a:chOff x="3550736" y="3962522"/>
            <a:chExt cx="4928245" cy="1753701"/>
          </a:xfrm>
        </p:grpSpPr>
        <p:sp>
          <p:nvSpPr>
            <p:cNvPr id="38" name="Oval 37"/>
            <p:cNvSpPr>
              <a:spLocks noChangeArrowheads="1"/>
            </p:cNvSpPr>
            <p:nvPr/>
          </p:nvSpPr>
          <p:spPr bwMode="auto">
            <a:xfrm>
              <a:off x="3598235" y="5298130"/>
              <a:ext cx="4797616" cy="418093"/>
            </a:xfrm>
            <a:prstGeom prst="ellipse">
              <a:avLst/>
            </a:prstGeom>
            <a:solidFill>
              <a:srgbClr val="66FFFF">
                <a:alpha val="47058"/>
              </a:srgbClr>
            </a:solidFill>
            <a:ln w="12700">
              <a:solidFill>
                <a:srgbClr val="3366FF"/>
              </a:solidFill>
              <a:round/>
              <a:headEnd/>
              <a:tailEnd/>
            </a:ln>
          </p:spPr>
          <p:txBody>
            <a:bodyPr wrap="none" anchor="ctr"/>
            <a:lstStyle/>
            <a:p>
              <a:pPr algn="ctr"/>
              <a:r>
                <a:rPr lang="en-US" dirty="0" smtClean="0"/>
                <a:t>class, </a:t>
              </a:r>
              <a:r>
                <a:rPr lang="en-US" dirty="0" err="1" smtClean="0"/>
                <a:t>ppt</a:t>
              </a:r>
              <a:r>
                <a:rPr lang="en-US" dirty="0" smtClean="0"/>
                <a:t>, guide, …</a:t>
              </a:r>
              <a:endParaRPr lang="en-US" dirty="0"/>
            </a:p>
          </p:txBody>
        </p:sp>
        <p:sp>
          <p:nvSpPr>
            <p:cNvPr id="39" name="Oval 38"/>
            <p:cNvSpPr>
              <a:spLocks noChangeArrowheads="1"/>
            </p:cNvSpPr>
            <p:nvPr/>
          </p:nvSpPr>
          <p:spPr bwMode="auto">
            <a:xfrm>
              <a:off x="3550736" y="4297554"/>
              <a:ext cx="4928243" cy="376799"/>
            </a:xfrm>
            <a:prstGeom prst="ellipse">
              <a:avLst/>
            </a:prstGeom>
            <a:solidFill>
              <a:srgbClr val="66FFFF">
                <a:alpha val="47058"/>
              </a:srgbClr>
            </a:solidFill>
            <a:ln w="12700">
              <a:solidFill>
                <a:srgbClr val="3366FF"/>
              </a:solidFill>
              <a:round/>
              <a:headEnd/>
              <a:tailEnd/>
            </a:ln>
          </p:spPr>
          <p:txBody>
            <a:bodyPr wrap="none" anchor="ctr"/>
            <a:lstStyle/>
            <a:p>
              <a:pPr algn="ctr"/>
              <a:r>
                <a:rPr lang="en-US" dirty="0" smtClean="0"/>
                <a:t>download, help, review, install, …</a:t>
              </a:r>
              <a:endParaRPr lang="en-US" dirty="0"/>
            </a:p>
          </p:txBody>
        </p:sp>
        <p:sp>
          <p:nvSpPr>
            <p:cNvPr id="40" name="Oval 39"/>
            <p:cNvSpPr>
              <a:spLocks noChangeArrowheads="1"/>
            </p:cNvSpPr>
            <p:nvPr/>
          </p:nvSpPr>
          <p:spPr bwMode="auto">
            <a:xfrm>
              <a:off x="3598236" y="4829456"/>
              <a:ext cx="4880745" cy="354748"/>
            </a:xfrm>
            <a:prstGeom prst="ellipse">
              <a:avLst/>
            </a:prstGeom>
            <a:solidFill>
              <a:srgbClr val="66FFFF">
                <a:alpha val="47058"/>
              </a:srgbClr>
            </a:solidFill>
            <a:ln w="12700">
              <a:solidFill>
                <a:srgbClr val="3366FF"/>
              </a:solidFill>
              <a:round/>
              <a:headEnd/>
              <a:tailEnd/>
            </a:ln>
          </p:spPr>
          <p:txBody>
            <a:bodyPr wrap="none" anchor="ctr"/>
            <a:lstStyle/>
            <a:p>
              <a:pPr algn="ctr"/>
              <a:r>
                <a:rPr lang="en-US" dirty="0"/>
                <a:t>download, </a:t>
              </a:r>
              <a:r>
                <a:rPr lang="en-US" dirty="0" smtClean="0"/>
                <a:t>help, </a:t>
              </a:r>
              <a:r>
                <a:rPr lang="en-US" dirty="0"/>
                <a:t>install, …</a:t>
              </a:r>
            </a:p>
          </p:txBody>
        </p:sp>
        <p:sp>
          <p:nvSpPr>
            <p:cNvPr id="41" name="Text Box 28"/>
            <p:cNvSpPr txBox="1">
              <a:spLocks noChangeArrowheads="1"/>
            </p:cNvSpPr>
            <p:nvPr/>
          </p:nvSpPr>
          <p:spPr bwMode="auto">
            <a:xfrm>
              <a:off x="4623610" y="3962522"/>
              <a:ext cx="3487020" cy="369332"/>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Context from query log</a:t>
              </a:r>
              <a:endParaRPr lang="en-US" sz="2000" dirty="0">
                <a:solidFill>
                  <a:srgbClr val="FF0000"/>
                </a:solidFill>
              </a:endParaRPr>
            </a:p>
          </p:txBody>
        </p:sp>
      </p:grpSp>
      <p:grpSp>
        <p:nvGrpSpPr>
          <p:cNvPr id="20" name="Group 19"/>
          <p:cNvGrpSpPr/>
          <p:nvPr/>
        </p:nvGrpSpPr>
        <p:grpSpPr>
          <a:xfrm>
            <a:off x="600551" y="3707782"/>
            <a:ext cx="5091004" cy="688725"/>
            <a:chOff x="553056" y="5636782"/>
            <a:chExt cx="5091004" cy="688725"/>
          </a:xfrm>
        </p:grpSpPr>
        <p:sp>
          <p:nvSpPr>
            <p:cNvPr id="44" name="Down Arrow 43"/>
            <p:cNvSpPr/>
            <p:nvPr/>
          </p:nvSpPr>
          <p:spPr>
            <a:xfrm>
              <a:off x="1427497" y="5636782"/>
              <a:ext cx="213755" cy="28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rrowheads="1"/>
            </p:cNvSpPr>
            <p:nvPr/>
          </p:nvSpPr>
          <p:spPr bwMode="auto">
            <a:xfrm>
              <a:off x="553056" y="5948840"/>
              <a:ext cx="2300304" cy="341923"/>
            </a:xfrm>
            <a:prstGeom prst="ellipse">
              <a:avLst/>
            </a:prstGeom>
            <a:solidFill>
              <a:srgbClr val="92D050"/>
            </a:solidFill>
            <a:ln w="12700">
              <a:solidFill>
                <a:srgbClr val="92D050"/>
              </a:solidFill>
              <a:round/>
              <a:headEnd/>
              <a:tailEnd/>
            </a:ln>
          </p:spPr>
          <p:txBody>
            <a:bodyPr wrap="none" anchor="ctr"/>
            <a:lstStyle/>
            <a:p>
              <a:pPr algn="ctr"/>
              <a:r>
                <a:rPr lang="en-US" sz="2400" dirty="0" err="1"/>
                <a:t>ms</a:t>
              </a:r>
              <a:r>
                <a:rPr lang="en-US" sz="2400" dirty="0"/>
                <a:t> spreadsheet</a:t>
              </a:r>
            </a:p>
          </p:txBody>
        </p:sp>
        <p:sp>
          <p:nvSpPr>
            <p:cNvPr id="46" name="Text Box 27"/>
            <p:cNvSpPr txBox="1">
              <a:spLocks noChangeArrowheads="1"/>
            </p:cNvSpPr>
            <p:nvPr/>
          </p:nvSpPr>
          <p:spPr bwMode="auto">
            <a:xfrm>
              <a:off x="2859773" y="5956175"/>
              <a:ext cx="2784287" cy="369332"/>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True Synonym</a:t>
              </a:r>
              <a:endParaRPr lang="en-US" sz="2000" dirty="0">
                <a:solidFill>
                  <a:srgbClr val="FF0000"/>
                </a:solidFill>
              </a:endParaRPr>
            </a:p>
          </p:txBody>
        </p:sp>
      </p:grpSp>
      <p:grpSp>
        <p:nvGrpSpPr>
          <p:cNvPr id="13" name="Group 12"/>
          <p:cNvGrpSpPr/>
          <p:nvPr/>
        </p:nvGrpSpPr>
        <p:grpSpPr>
          <a:xfrm>
            <a:off x="43806" y="2317954"/>
            <a:ext cx="535441" cy="1031265"/>
            <a:chOff x="126936" y="4619904"/>
            <a:chExt cx="535441" cy="1031265"/>
          </a:xfrm>
        </p:grpSpPr>
        <p:pic>
          <p:nvPicPr>
            <p:cNvPr id="56" name="Picture 2" descr="File:Yes check.svg">
              <a:hlinkClick r:id="rId2"/>
            </p:cNvPr>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128977" y="4619904"/>
              <a:ext cx="533400" cy="497840"/>
            </a:xfrm>
            <a:prstGeom prst="rect">
              <a:avLst/>
            </a:prstGeom>
            <a:noFill/>
          </p:spPr>
        </p:pic>
        <p:pic>
          <p:nvPicPr>
            <p:cNvPr id="57" name="Picture 3" descr="http://images3.wikia.nocookie.net/ssb/images/thumb/a/a2/X_mark.svg/105px-X_mark.svg.png"/>
            <p:cNvPicPr>
              <a:picLocks noChangeAspect="1" noChangeArrowheads="1"/>
            </p:cNvPicPr>
            <p:nvPr/>
          </p:nvPicPr>
          <p:blipFill>
            <a:blip r:embed="rId4" cstate="print"/>
            <a:srcRect/>
            <a:stretch>
              <a:fillRect/>
            </a:stretch>
          </p:blipFill>
          <p:spPr bwMode="auto">
            <a:xfrm>
              <a:off x="126936" y="5138512"/>
              <a:ext cx="480616" cy="512657"/>
            </a:xfrm>
            <a:prstGeom prst="rect">
              <a:avLst/>
            </a:prstGeom>
            <a:noFill/>
          </p:spPr>
        </p:pic>
      </p:grpSp>
      <p:sp>
        <p:nvSpPr>
          <p:cNvPr id="36" name="Oval 35"/>
          <p:cNvSpPr>
            <a:spLocks noChangeArrowheads="1"/>
          </p:cNvSpPr>
          <p:nvPr/>
        </p:nvSpPr>
        <p:spPr bwMode="auto">
          <a:xfrm>
            <a:off x="588302" y="2511971"/>
            <a:ext cx="2312553" cy="341923"/>
          </a:xfrm>
          <a:prstGeom prst="ellipse">
            <a:avLst/>
          </a:prstGeom>
          <a:solidFill>
            <a:srgbClr val="92D050"/>
          </a:solidFill>
          <a:ln w="12700">
            <a:solidFill>
              <a:srgbClr val="92D050"/>
            </a:solidFill>
            <a:round/>
            <a:headEnd/>
            <a:tailEnd/>
          </a:ln>
        </p:spPr>
        <p:txBody>
          <a:bodyPr wrap="none" anchor="ctr"/>
          <a:lstStyle/>
          <a:p>
            <a:pPr algn="ctr"/>
            <a:r>
              <a:rPr lang="en-US" sz="2400" dirty="0" err="1"/>
              <a:t>m</a:t>
            </a:r>
            <a:r>
              <a:rPr lang="en-US" sz="2400" dirty="0" err="1" smtClean="0"/>
              <a:t>s</a:t>
            </a:r>
            <a:r>
              <a:rPr lang="en-US" sz="2400" dirty="0" smtClean="0"/>
              <a:t> spreadsheet</a:t>
            </a:r>
            <a:endParaRPr lang="en-US" sz="2400" dirty="0"/>
          </a:p>
        </p:txBody>
      </p:sp>
      <p:sp>
        <p:nvSpPr>
          <p:cNvPr id="37" name="Oval 36"/>
          <p:cNvSpPr>
            <a:spLocks noChangeArrowheads="1"/>
          </p:cNvSpPr>
          <p:nvPr/>
        </p:nvSpPr>
        <p:spPr bwMode="auto">
          <a:xfrm>
            <a:off x="600551" y="2933045"/>
            <a:ext cx="2300304" cy="376843"/>
          </a:xfrm>
          <a:prstGeom prst="ellipse">
            <a:avLst/>
          </a:prstGeom>
          <a:solidFill>
            <a:srgbClr val="00B0F0"/>
          </a:solidFill>
          <a:ln w="12700">
            <a:solidFill>
              <a:srgbClr val="92D050"/>
            </a:solidFill>
            <a:round/>
            <a:headEnd/>
            <a:tailEnd/>
          </a:ln>
        </p:spPr>
        <p:txBody>
          <a:bodyPr wrap="none" anchor="ctr"/>
          <a:lstStyle/>
          <a:p>
            <a:pPr algn="ctr"/>
            <a:r>
              <a:rPr lang="en-US" sz="2400" dirty="0" err="1"/>
              <a:t>m</a:t>
            </a:r>
            <a:r>
              <a:rPr lang="en-US" sz="2400" dirty="0" err="1" smtClean="0"/>
              <a:t>s</a:t>
            </a:r>
            <a:r>
              <a:rPr lang="en-US" sz="2400" dirty="0" smtClean="0"/>
              <a:t> excel tutorial</a:t>
            </a:r>
            <a:endParaRPr lang="en-US" sz="2400" dirty="0"/>
          </a:p>
        </p:txBody>
      </p:sp>
      <p:sp>
        <p:nvSpPr>
          <p:cNvPr id="48" name="Oval 47"/>
          <p:cNvSpPr>
            <a:spLocks noChangeArrowheads="1"/>
          </p:cNvSpPr>
          <p:nvPr/>
        </p:nvSpPr>
        <p:spPr bwMode="auto">
          <a:xfrm>
            <a:off x="579247" y="2062123"/>
            <a:ext cx="2321608" cy="341923"/>
          </a:xfrm>
          <a:prstGeom prst="ellipse">
            <a:avLst/>
          </a:prstGeom>
          <a:solidFill>
            <a:srgbClr val="FFC000"/>
          </a:solidFill>
          <a:ln w="12700">
            <a:solidFill>
              <a:srgbClr val="FF9900"/>
            </a:solidFill>
            <a:round/>
            <a:headEnd/>
            <a:tailEnd/>
          </a:ln>
        </p:spPr>
        <p:txBody>
          <a:bodyPr wrap="none" anchor="ctr"/>
          <a:lstStyle/>
          <a:p>
            <a:pPr algn="ctr"/>
            <a:r>
              <a:rPr lang="en-US" sz="2400" dirty="0" err="1" smtClean="0"/>
              <a:t>microsoft</a:t>
            </a:r>
            <a:r>
              <a:rPr lang="en-US" sz="2400" dirty="0" smtClean="0"/>
              <a:t> excel</a:t>
            </a:r>
            <a:endParaRPr lang="en-US" sz="2400" dirty="0"/>
          </a:p>
        </p:txBody>
      </p:sp>
    </p:spTree>
    <p:extLst>
      <p:ext uri="{BB962C8B-B14F-4D97-AF65-F5344CB8AC3E}">
        <p14:creationId xmlns:p14="http://schemas.microsoft.com/office/powerpoint/2010/main" val="1124215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good enough: </a:t>
            </a:r>
            <a:r>
              <a:rPr lang="en-US" dirty="0" smtClean="0"/>
              <a:t>Long entity names</a:t>
            </a:r>
            <a:endParaRPr lang="en-US" dirty="0"/>
          </a:p>
        </p:txBody>
      </p:sp>
      <p:grpSp>
        <p:nvGrpSpPr>
          <p:cNvPr id="4" name="Group 3"/>
          <p:cNvGrpSpPr/>
          <p:nvPr/>
        </p:nvGrpSpPr>
        <p:grpSpPr>
          <a:xfrm>
            <a:off x="-1" y="1748816"/>
            <a:ext cx="4078514" cy="1289186"/>
            <a:chOff x="-242817" y="1950907"/>
            <a:chExt cx="3200165" cy="1381269"/>
          </a:xfrm>
        </p:grpSpPr>
        <p:sp>
          <p:nvSpPr>
            <p:cNvPr id="5" name="Oval 4"/>
            <p:cNvSpPr>
              <a:spLocks noChangeArrowheads="1"/>
            </p:cNvSpPr>
            <p:nvPr/>
          </p:nvSpPr>
          <p:spPr bwMode="auto">
            <a:xfrm>
              <a:off x="-242817" y="1950907"/>
              <a:ext cx="3200165" cy="887229"/>
            </a:xfrm>
            <a:prstGeom prst="ellipse">
              <a:avLst/>
            </a:prstGeom>
            <a:solidFill>
              <a:srgbClr val="FFC000"/>
            </a:solidFill>
            <a:ln w="12700">
              <a:solidFill>
                <a:srgbClr val="FF9900"/>
              </a:solidFill>
              <a:round/>
              <a:headEnd/>
              <a:tailEnd/>
            </a:ln>
          </p:spPr>
          <p:txBody>
            <a:bodyPr wrap="none" anchor="ctr"/>
            <a:lstStyle/>
            <a:p>
              <a:pPr algn="ctr"/>
              <a:r>
                <a:rPr lang="en-US" dirty="0" smtClean="0">
                  <a:solidFill>
                    <a:schemeClr val="bg1"/>
                  </a:solidFill>
                </a:rPr>
                <a:t>Canon </a:t>
              </a:r>
              <a:r>
                <a:rPr lang="en-US" dirty="0">
                  <a:solidFill>
                    <a:schemeClr val="bg1"/>
                  </a:solidFill>
                </a:rPr>
                <a:t>EOS 350D - digital </a:t>
              </a:r>
              <a:r>
                <a:rPr lang="en-US" dirty="0" smtClean="0">
                  <a:solidFill>
                    <a:schemeClr val="bg1"/>
                  </a:solidFill>
                </a:rPr>
                <a:t>camera</a:t>
              </a:r>
              <a:r>
                <a:rPr lang="en-US" dirty="0">
                  <a:solidFill>
                    <a:schemeClr val="bg1"/>
                  </a:solidFill>
                </a:rPr>
                <a:t>, </a:t>
              </a:r>
              <a:endParaRPr lang="en-US" dirty="0" smtClean="0">
                <a:solidFill>
                  <a:schemeClr val="bg1"/>
                </a:solidFill>
              </a:endParaRPr>
            </a:p>
            <a:p>
              <a:pPr algn="ctr"/>
              <a:r>
                <a:rPr lang="en-US" dirty="0" smtClean="0">
                  <a:solidFill>
                    <a:schemeClr val="bg1"/>
                  </a:solidFill>
                </a:rPr>
                <a:t>8MP</a:t>
              </a:r>
              <a:r>
                <a:rPr lang="en-US" dirty="0">
                  <a:solidFill>
                    <a:schemeClr val="bg1"/>
                  </a:solidFill>
                </a:rPr>
                <a:t>, 3x Optical Zoom</a:t>
              </a:r>
            </a:p>
          </p:txBody>
        </p:sp>
        <p:sp>
          <p:nvSpPr>
            <p:cNvPr id="6" name="Text Box 27"/>
            <p:cNvSpPr txBox="1">
              <a:spLocks noChangeArrowheads="1"/>
            </p:cNvSpPr>
            <p:nvPr/>
          </p:nvSpPr>
          <p:spPr bwMode="auto">
            <a:xfrm>
              <a:off x="287375" y="2936464"/>
              <a:ext cx="1189183" cy="395712"/>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Entity</a:t>
              </a:r>
              <a:endParaRPr lang="en-US" sz="2000" dirty="0">
                <a:solidFill>
                  <a:srgbClr val="FF0000"/>
                </a:solidFill>
              </a:endParaRPr>
            </a:p>
          </p:txBody>
        </p:sp>
      </p:grpSp>
      <p:sp>
        <p:nvSpPr>
          <p:cNvPr id="7" name="Down Arrow 6"/>
          <p:cNvSpPr/>
          <p:nvPr/>
        </p:nvSpPr>
        <p:spPr>
          <a:xfrm>
            <a:off x="1589981" y="2747527"/>
            <a:ext cx="287935" cy="39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653781" y="2722176"/>
            <a:ext cx="4284253" cy="1984376"/>
            <a:chOff x="1810316" y="2388493"/>
            <a:chExt cx="4685514" cy="2126118"/>
          </a:xfrm>
        </p:grpSpPr>
        <p:sp>
          <p:nvSpPr>
            <p:cNvPr id="9" name="Oval 8"/>
            <p:cNvSpPr>
              <a:spLocks noChangeArrowheads="1"/>
            </p:cNvSpPr>
            <p:nvPr/>
          </p:nvSpPr>
          <p:spPr bwMode="auto">
            <a:xfrm>
              <a:off x="2329998" y="4066654"/>
              <a:ext cx="4165832" cy="447957"/>
            </a:xfrm>
            <a:prstGeom prst="ellipse">
              <a:avLst/>
            </a:prstGeom>
            <a:solidFill>
              <a:srgbClr val="66FFFF">
                <a:alpha val="47058"/>
              </a:srgbClr>
            </a:solidFill>
            <a:ln w="12700">
              <a:solidFill>
                <a:srgbClr val="3366FF"/>
              </a:solidFill>
              <a:round/>
              <a:headEnd/>
              <a:tailEnd/>
            </a:ln>
          </p:spPr>
          <p:txBody>
            <a:bodyPr wrap="none" anchor="ctr"/>
            <a:lstStyle/>
            <a:p>
              <a:pPr algn="ctr"/>
              <a:endParaRPr lang="en-US" sz="1600" dirty="0"/>
            </a:p>
          </p:txBody>
        </p:sp>
        <p:sp>
          <p:nvSpPr>
            <p:cNvPr id="10" name="Oval 9"/>
            <p:cNvSpPr>
              <a:spLocks noChangeArrowheads="1"/>
            </p:cNvSpPr>
            <p:nvPr/>
          </p:nvSpPr>
          <p:spPr bwMode="auto">
            <a:xfrm>
              <a:off x="2246872" y="2388493"/>
              <a:ext cx="4203141" cy="403713"/>
            </a:xfrm>
            <a:prstGeom prst="ellipse">
              <a:avLst/>
            </a:prstGeom>
            <a:solidFill>
              <a:srgbClr val="66FFFF">
                <a:alpha val="47058"/>
              </a:srgbClr>
            </a:solidFill>
            <a:ln w="12700">
              <a:solidFill>
                <a:srgbClr val="3366FF"/>
              </a:solidFill>
              <a:round/>
              <a:headEnd/>
              <a:tailEnd/>
            </a:ln>
          </p:spPr>
          <p:txBody>
            <a:bodyPr wrap="none" anchor="ctr"/>
            <a:lstStyle/>
            <a:p>
              <a:pPr algn="ctr"/>
              <a:endParaRPr lang="en-US" sz="1600" dirty="0"/>
            </a:p>
          </p:txBody>
        </p:sp>
        <p:sp>
          <p:nvSpPr>
            <p:cNvPr id="11" name="Oval 10"/>
            <p:cNvSpPr>
              <a:spLocks noChangeArrowheads="1"/>
            </p:cNvSpPr>
            <p:nvPr/>
          </p:nvSpPr>
          <p:spPr bwMode="auto">
            <a:xfrm>
              <a:off x="2299634" y="3235387"/>
              <a:ext cx="4154646" cy="380087"/>
            </a:xfrm>
            <a:prstGeom prst="ellipse">
              <a:avLst/>
            </a:prstGeom>
            <a:solidFill>
              <a:srgbClr val="66FFFF">
                <a:alpha val="47058"/>
              </a:srgbClr>
            </a:solidFill>
            <a:ln w="12700">
              <a:solidFill>
                <a:srgbClr val="3366FF"/>
              </a:solidFill>
              <a:round/>
              <a:headEnd/>
              <a:tailEnd/>
            </a:ln>
          </p:spPr>
          <p:txBody>
            <a:bodyPr wrap="none" anchor="ctr"/>
            <a:lstStyle/>
            <a:p>
              <a:pPr algn="ctr"/>
              <a:endParaRPr lang="en-US" sz="1600" dirty="0"/>
            </a:p>
          </p:txBody>
        </p:sp>
        <p:sp>
          <p:nvSpPr>
            <p:cNvPr id="12" name="Line 30"/>
            <p:cNvSpPr>
              <a:spLocks noChangeShapeType="1"/>
            </p:cNvSpPr>
            <p:nvPr/>
          </p:nvSpPr>
          <p:spPr bwMode="auto">
            <a:xfrm flipH="1">
              <a:off x="1810316" y="3425430"/>
              <a:ext cx="519679" cy="17693"/>
            </a:xfrm>
            <a:prstGeom prst="line">
              <a:avLst/>
            </a:prstGeom>
            <a:noFill/>
            <a:ln w="38100">
              <a:solidFill>
                <a:srgbClr val="FFC000"/>
              </a:solidFill>
              <a:round/>
              <a:headEnd type="arrow" w="med" len="med"/>
              <a:tailEnd/>
            </a:ln>
          </p:spPr>
          <p:txBody>
            <a:bodyPr wrap="square" anchor="ctr">
              <a:spAutoFit/>
            </a:bodyPr>
            <a:lstStyle/>
            <a:p>
              <a:endParaRPr lang="en-US" sz="2400"/>
            </a:p>
          </p:txBody>
        </p:sp>
        <p:sp>
          <p:nvSpPr>
            <p:cNvPr id="13" name="Line 31"/>
            <p:cNvSpPr>
              <a:spLocks noChangeShapeType="1"/>
            </p:cNvSpPr>
            <p:nvPr/>
          </p:nvSpPr>
          <p:spPr bwMode="auto">
            <a:xfrm flipH="1" flipV="1">
              <a:off x="1810316" y="3443122"/>
              <a:ext cx="519682" cy="847509"/>
            </a:xfrm>
            <a:prstGeom prst="line">
              <a:avLst/>
            </a:prstGeom>
            <a:noFill/>
            <a:ln w="38100">
              <a:solidFill>
                <a:srgbClr val="FFC000"/>
              </a:solidFill>
              <a:round/>
              <a:headEnd type="arrow" w="med" len="med"/>
              <a:tailEnd/>
            </a:ln>
          </p:spPr>
          <p:txBody>
            <a:bodyPr wrap="square" anchor="ctr">
              <a:spAutoFit/>
            </a:bodyPr>
            <a:lstStyle/>
            <a:p>
              <a:endParaRPr lang="en-US" sz="2400"/>
            </a:p>
          </p:txBody>
        </p:sp>
        <p:sp>
          <p:nvSpPr>
            <p:cNvPr id="14" name="Line 31"/>
            <p:cNvSpPr>
              <a:spLocks noChangeShapeType="1"/>
            </p:cNvSpPr>
            <p:nvPr/>
          </p:nvSpPr>
          <p:spPr bwMode="auto">
            <a:xfrm flipH="1">
              <a:off x="1810316" y="2592114"/>
              <a:ext cx="484056" cy="851007"/>
            </a:xfrm>
            <a:prstGeom prst="line">
              <a:avLst/>
            </a:prstGeom>
            <a:noFill/>
            <a:ln w="38100">
              <a:solidFill>
                <a:srgbClr val="FFC000"/>
              </a:solidFill>
              <a:round/>
              <a:headEnd type="arrow" w="med" len="med"/>
              <a:tailEnd/>
            </a:ln>
          </p:spPr>
          <p:txBody>
            <a:bodyPr wrap="square" anchor="ctr">
              <a:spAutoFit/>
            </a:bodyPr>
            <a:lstStyle/>
            <a:p>
              <a:endParaRPr lang="en-US" sz="2400"/>
            </a:p>
          </p:txBody>
        </p:sp>
      </p:grpSp>
      <p:grpSp>
        <p:nvGrpSpPr>
          <p:cNvPr id="15" name="Group 14"/>
          <p:cNvGrpSpPr/>
          <p:nvPr/>
        </p:nvGrpSpPr>
        <p:grpSpPr>
          <a:xfrm>
            <a:off x="938434" y="3484525"/>
            <a:ext cx="1715347" cy="764656"/>
            <a:chOff x="94968" y="3205299"/>
            <a:chExt cx="1715347" cy="819275"/>
          </a:xfrm>
        </p:grpSpPr>
        <p:sp>
          <p:nvSpPr>
            <p:cNvPr id="16" name="Oval 15"/>
            <p:cNvSpPr>
              <a:spLocks noChangeArrowheads="1"/>
            </p:cNvSpPr>
            <p:nvPr/>
          </p:nvSpPr>
          <p:spPr bwMode="auto">
            <a:xfrm>
              <a:off x="94968" y="3205299"/>
              <a:ext cx="1715347" cy="475654"/>
            </a:xfrm>
            <a:prstGeom prst="ellipse">
              <a:avLst/>
            </a:prstGeom>
            <a:solidFill>
              <a:srgbClr val="FFC000"/>
            </a:solidFill>
            <a:ln w="12700">
              <a:solidFill>
                <a:srgbClr val="FF9900"/>
              </a:solidFill>
              <a:round/>
              <a:headEnd/>
              <a:tailEnd/>
            </a:ln>
          </p:spPr>
          <p:txBody>
            <a:bodyPr wrap="none" anchor="ctr"/>
            <a:lstStyle/>
            <a:p>
              <a:pPr algn="ctr"/>
              <a:endParaRPr lang="en-US" dirty="0">
                <a:solidFill>
                  <a:schemeClr val="bg1"/>
                </a:solidFill>
              </a:endParaRPr>
            </a:p>
          </p:txBody>
        </p:sp>
        <p:sp>
          <p:nvSpPr>
            <p:cNvPr id="17" name="Text Box 27"/>
            <p:cNvSpPr txBox="1">
              <a:spLocks noChangeArrowheads="1"/>
            </p:cNvSpPr>
            <p:nvPr/>
          </p:nvSpPr>
          <p:spPr bwMode="auto">
            <a:xfrm>
              <a:off x="138201" y="3628861"/>
              <a:ext cx="1212924" cy="395713"/>
            </a:xfrm>
            <a:prstGeom prst="rect">
              <a:avLst/>
            </a:prstGeom>
            <a:noFill/>
            <a:ln w="9525" algn="ctr">
              <a:noFill/>
              <a:miter lim="800000"/>
              <a:headEnd/>
              <a:tailEnd/>
            </a:ln>
          </p:spPr>
          <p:txBody>
            <a:bodyPr wrap="square">
              <a:spAutoFit/>
            </a:bodyPr>
            <a:lstStyle/>
            <a:p>
              <a:pPr>
                <a:lnSpc>
                  <a:spcPct val="90000"/>
                </a:lnSpc>
                <a:spcBef>
                  <a:spcPct val="50000"/>
                </a:spcBef>
                <a:buClr>
                  <a:srgbClr val="003399"/>
                </a:buClr>
                <a:buSzPct val="75000"/>
                <a:buFont typeface="Wingdings" pitchFamily="2" charset="2"/>
                <a:buNone/>
              </a:pPr>
              <a:r>
                <a:rPr lang="en-US" sz="2000" dirty="0" smtClean="0">
                  <a:solidFill>
                    <a:srgbClr val="FF0000"/>
                  </a:solidFill>
                </a:rPr>
                <a:t>Query</a:t>
              </a:r>
              <a:endParaRPr lang="en-US" sz="2000" dirty="0">
                <a:solidFill>
                  <a:srgbClr val="FF0000"/>
                </a:solidFill>
              </a:endParaRPr>
            </a:p>
          </p:txBody>
        </p:sp>
      </p:grpSp>
      <p:grpSp>
        <p:nvGrpSpPr>
          <p:cNvPr id="18" name="Group 17"/>
          <p:cNvGrpSpPr/>
          <p:nvPr/>
        </p:nvGrpSpPr>
        <p:grpSpPr>
          <a:xfrm>
            <a:off x="6938034" y="2162856"/>
            <a:ext cx="1952031" cy="4007861"/>
            <a:chOff x="6443822" y="1757051"/>
            <a:chExt cx="2605174" cy="4294138"/>
          </a:xfrm>
        </p:grpSpPr>
        <p:sp>
          <p:nvSpPr>
            <p:cNvPr id="19" name="Line 19"/>
            <p:cNvSpPr>
              <a:spLocks noChangeShapeType="1"/>
            </p:cNvSpPr>
            <p:nvPr/>
          </p:nvSpPr>
          <p:spPr bwMode="auto">
            <a:xfrm>
              <a:off x="6443823" y="1757051"/>
              <a:ext cx="580084" cy="418307"/>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20" name="Line 20"/>
            <p:cNvSpPr>
              <a:spLocks noChangeShapeType="1"/>
            </p:cNvSpPr>
            <p:nvPr/>
          </p:nvSpPr>
          <p:spPr bwMode="auto">
            <a:xfrm flipV="1">
              <a:off x="6443823" y="2172184"/>
              <a:ext cx="562618" cy="387760"/>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21" name="Line 21"/>
            <p:cNvSpPr>
              <a:spLocks noChangeShapeType="1"/>
            </p:cNvSpPr>
            <p:nvPr/>
          </p:nvSpPr>
          <p:spPr bwMode="auto">
            <a:xfrm flipV="1">
              <a:off x="6476821" y="3164040"/>
              <a:ext cx="538344" cy="229216"/>
            </a:xfrm>
            <a:prstGeom prst="line">
              <a:avLst/>
            </a:prstGeom>
            <a:noFill/>
            <a:ln w="38100">
              <a:solidFill>
                <a:srgbClr val="00B0F0"/>
              </a:solidFill>
              <a:round/>
              <a:headEnd type="arrow" w="med" len="med"/>
              <a:tailEnd/>
            </a:ln>
          </p:spPr>
          <p:txBody>
            <a:bodyPr wrap="square" anchor="ctr">
              <a:spAutoFit/>
            </a:bodyPr>
            <a:lstStyle/>
            <a:p>
              <a:endParaRPr lang="en-US" sz="2400"/>
            </a:p>
          </p:txBody>
        </p:sp>
        <p:sp>
          <p:nvSpPr>
            <p:cNvPr id="22" name="Oval 21"/>
            <p:cNvSpPr>
              <a:spLocks noChangeArrowheads="1"/>
            </p:cNvSpPr>
            <p:nvPr/>
          </p:nvSpPr>
          <p:spPr bwMode="auto">
            <a:xfrm>
              <a:off x="7006440" y="1977503"/>
              <a:ext cx="2042556" cy="366346"/>
            </a:xfrm>
            <a:prstGeom prst="ellipse">
              <a:avLst/>
            </a:prstGeom>
            <a:solidFill>
              <a:srgbClr val="92D050"/>
            </a:solidFill>
            <a:ln w="12700">
              <a:solidFill>
                <a:srgbClr val="92D050"/>
              </a:solidFill>
              <a:round/>
              <a:headEnd/>
              <a:tailEnd/>
            </a:ln>
          </p:spPr>
          <p:txBody>
            <a:bodyPr wrap="none" anchor="ctr"/>
            <a:lstStyle/>
            <a:p>
              <a:pPr algn="ctr"/>
              <a:endParaRPr lang="en-US" dirty="0">
                <a:solidFill>
                  <a:schemeClr val="bg1"/>
                </a:solidFill>
              </a:endParaRPr>
            </a:p>
          </p:txBody>
        </p:sp>
        <p:sp>
          <p:nvSpPr>
            <p:cNvPr id="23" name="Oval 22"/>
            <p:cNvSpPr>
              <a:spLocks noChangeArrowheads="1"/>
            </p:cNvSpPr>
            <p:nvPr/>
          </p:nvSpPr>
          <p:spPr bwMode="auto">
            <a:xfrm>
              <a:off x="7015164" y="2952327"/>
              <a:ext cx="1971304" cy="403760"/>
            </a:xfrm>
            <a:prstGeom prst="ellipse">
              <a:avLst/>
            </a:prstGeom>
            <a:solidFill>
              <a:srgbClr val="00B0F0"/>
            </a:solidFill>
            <a:ln w="12700">
              <a:solidFill>
                <a:srgbClr val="92D050"/>
              </a:solidFill>
              <a:round/>
              <a:headEnd/>
              <a:tailEnd/>
            </a:ln>
          </p:spPr>
          <p:txBody>
            <a:bodyPr wrap="none" anchor="ctr"/>
            <a:lstStyle/>
            <a:p>
              <a:pPr algn="ctr"/>
              <a:endParaRPr lang="en-US" dirty="0">
                <a:solidFill>
                  <a:schemeClr val="bg1"/>
                </a:solidFill>
              </a:endParaRPr>
            </a:p>
          </p:txBody>
        </p:sp>
        <p:sp>
          <p:nvSpPr>
            <p:cNvPr id="24" name="Line 19"/>
            <p:cNvSpPr>
              <a:spLocks noChangeShapeType="1"/>
            </p:cNvSpPr>
            <p:nvPr/>
          </p:nvSpPr>
          <p:spPr bwMode="auto">
            <a:xfrm flipV="1">
              <a:off x="6443822" y="2160675"/>
              <a:ext cx="571342" cy="0"/>
            </a:xfrm>
            <a:prstGeom prst="line">
              <a:avLst/>
            </a:prstGeom>
            <a:noFill/>
            <a:ln w="38100">
              <a:solidFill>
                <a:srgbClr val="00B050"/>
              </a:solidFill>
              <a:round/>
              <a:headEnd type="arrow" w="med" len="med"/>
              <a:tailEnd/>
            </a:ln>
          </p:spPr>
          <p:txBody>
            <a:bodyPr wrap="square" anchor="ctr">
              <a:spAutoFit/>
            </a:bodyPr>
            <a:lstStyle/>
            <a:p>
              <a:endParaRPr lang="en-US" sz="2400"/>
            </a:p>
          </p:txBody>
        </p:sp>
        <p:sp>
          <p:nvSpPr>
            <p:cNvPr id="25" name="Oval 24"/>
            <p:cNvSpPr>
              <a:spLocks noChangeArrowheads="1"/>
            </p:cNvSpPr>
            <p:nvPr/>
          </p:nvSpPr>
          <p:spPr bwMode="auto">
            <a:xfrm>
              <a:off x="7015163" y="3936303"/>
              <a:ext cx="1971304" cy="403760"/>
            </a:xfrm>
            <a:prstGeom prst="ellipse">
              <a:avLst/>
            </a:prstGeom>
            <a:solidFill>
              <a:srgbClr val="FF99FF"/>
            </a:solidFill>
            <a:ln w="12700">
              <a:solidFill>
                <a:srgbClr val="92D050"/>
              </a:solidFill>
              <a:round/>
              <a:headEnd/>
              <a:tailEnd/>
            </a:ln>
          </p:spPr>
          <p:txBody>
            <a:bodyPr wrap="none" anchor="ctr"/>
            <a:lstStyle/>
            <a:p>
              <a:pPr algn="ctr"/>
              <a:endParaRPr lang="en-US" dirty="0">
                <a:solidFill>
                  <a:schemeClr val="bg1"/>
                </a:solidFill>
              </a:endParaRPr>
            </a:p>
          </p:txBody>
        </p:sp>
        <p:sp>
          <p:nvSpPr>
            <p:cNvPr id="26" name="Line 21"/>
            <p:cNvSpPr>
              <a:spLocks noChangeShapeType="1"/>
            </p:cNvSpPr>
            <p:nvPr/>
          </p:nvSpPr>
          <p:spPr bwMode="auto">
            <a:xfrm>
              <a:off x="6443823" y="3356087"/>
              <a:ext cx="579593" cy="782094"/>
            </a:xfrm>
            <a:prstGeom prst="line">
              <a:avLst/>
            </a:prstGeom>
            <a:noFill/>
            <a:ln w="38100">
              <a:solidFill>
                <a:srgbClr val="FF99FF"/>
              </a:solidFill>
              <a:round/>
              <a:headEnd type="arrow" w="med" len="med"/>
              <a:tailEnd/>
            </a:ln>
          </p:spPr>
          <p:txBody>
            <a:bodyPr wrap="square" anchor="ctr">
              <a:spAutoFit/>
            </a:bodyPr>
            <a:lstStyle/>
            <a:p>
              <a:endParaRPr lang="en-US" sz="2400"/>
            </a:p>
          </p:txBody>
        </p:sp>
        <p:sp>
          <p:nvSpPr>
            <p:cNvPr id="27" name="Oval 26"/>
            <p:cNvSpPr>
              <a:spLocks noChangeArrowheads="1"/>
            </p:cNvSpPr>
            <p:nvPr/>
          </p:nvSpPr>
          <p:spPr bwMode="auto">
            <a:xfrm>
              <a:off x="7015163" y="4848997"/>
              <a:ext cx="1971304" cy="403760"/>
            </a:xfrm>
            <a:prstGeom prst="ellipse">
              <a:avLst/>
            </a:prstGeom>
            <a:solidFill>
              <a:srgbClr val="FFFF66"/>
            </a:solidFill>
            <a:ln w="12700">
              <a:solidFill>
                <a:srgbClr val="92D050"/>
              </a:solidFill>
              <a:round/>
              <a:headEnd/>
              <a:tailEnd/>
            </a:ln>
          </p:spPr>
          <p:txBody>
            <a:bodyPr wrap="none" anchor="ctr"/>
            <a:lstStyle/>
            <a:p>
              <a:pPr algn="ctr"/>
              <a:endParaRPr lang="en-US" dirty="0">
                <a:solidFill>
                  <a:schemeClr val="bg1"/>
                </a:solidFill>
              </a:endParaRPr>
            </a:p>
          </p:txBody>
        </p:sp>
        <p:sp>
          <p:nvSpPr>
            <p:cNvPr id="28" name="Line 21"/>
            <p:cNvSpPr>
              <a:spLocks noChangeShapeType="1"/>
            </p:cNvSpPr>
            <p:nvPr/>
          </p:nvSpPr>
          <p:spPr bwMode="auto">
            <a:xfrm>
              <a:off x="6450012" y="4282568"/>
              <a:ext cx="600033" cy="805336"/>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29" name="Line 21"/>
            <p:cNvSpPr>
              <a:spLocks noChangeShapeType="1"/>
            </p:cNvSpPr>
            <p:nvPr/>
          </p:nvSpPr>
          <p:spPr bwMode="auto">
            <a:xfrm>
              <a:off x="6472553" y="3410955"/>
              <a:ext cx="577493" cy="1649659"/>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30" name="Line 21"/>
            <p:cNvSpPr>
              <a:spLocks noChangeShapeType="1"/>
            </p:cNvSpPr>
            <p:nvPr/>
          </p:nvSpPr>
          <p:spPr bwMode="auto">
            <a:xfrm flipV="1">
              <a:off x="6513296" y="5087907"/>
              <a:ext cx="510610" cy="428893"/>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31" name="Line 21"/>
            <p:cNvSpPr>
              <a:spLocks noChangeShapeType="1"/>
            </p:cNvSpPr>
            <p:nvPr/>
          </p:nvSpPr>
          <p:spPr bwMode="auto">
            <a:xfrm flipV="1">
              <a:off x="6539436" y="5087906"/>
              <a:ext cx="484470" cy="963283"/>
            </a:xfrm>
            <a:prstGeom prst="line">
              <a:avLst/>
            </a:prstGeom>
            <a:noFill/>
            <a:ln w="38100">
              <a:solidFill>
                <a:srgbClr val="FFFF00"/>
              </a:solidFill>
              <a:round/>
              <a:headEnd type="arrow" w="med" len="med"/>
              <a:tailEnd/>
            </a:ln>
          </p:spPr>
          <p:txBody>
            <a:bodyPr wrap="square" anchor="ctr">
              <a:spAutoFit/>
            </a:bodyPr>
            <a:lstStyle/>
            <a:p>
              <a:endParaRPr lang="en-US" sz="2400"/>
            </a:p>
          </p:txBody>
        </p:sp>
        <p:sp>
          <p:nvSpPr>
            <p:cNvPr id="32" name="Line 21"/>
            <p:cNvSpPr>
              <a:spLocks noChangeShapeType="1"/>
            </p:cNvSpPr>
            <p:nvPr/>
          </p:nvSpPr>
          <p:spPr bwMode="auto">
            <a:xfrm flipV="1">
              <a:off x="6476821" y="4138181"/>
              <a:ext cx="575157" cy="1164172"/>
            </a:xfrm>
            <a:prstGeom prst="line">
              <a:avLst/>
            </a:prstGeom>
            <a:noFill/>
            <a:ln w="38100">
              <a:solidFill>
                <a:srgbClr val="FF99FF"/>
              </a:solidFill>
              <a:round/>
              <a:headEnd type="arrow" w="med" len="med"/>
              <a:tailEnd/>
            </a:ln>
          </p:spPr>
          <p:txBody>
            <a:bodyPr wrap="square" anchor="ctr">
              <a:spAutoFit/>
            </a:bodyPr>
            <a:lstStyle/>
            <a:p>
              <a:endParaRPr lang="en-US" sz="2400"/>
            </a:p>
          </p:txBody>
        </p:sp>
        <p:sp>
          <p:nvSpPr>
            <p:cNvPr id="33" name="Line 21"/>
            <p:cNvSpPr>
              <a:spLocks noChangeShapeType="1"/>
            </p:cNvSpPr>
            <p:nvPr/>
          </p:nvSpPr>
          <p:spPr bwMode="auto">
            <a:xfrm>
              <a:off x="6443822" y="2559944"/>
              <a:ext cx="562619" cy="594263"/>
            </a:xfrm>
            <a:prstGeom prst="line">
              <a:avLst/>
            </a:prstGeom>
            <a:noFill/>
            <a:ln w="38100">
              <a:solidFill>
                <a:srgbClr val="00B0F0"/>
              </a:solidFill>
              <a:round/>
              <a:headEnd type="arrow" w="med" len="med"/>
              <a:tailEnd/>
            </a:ln>
          </p:spPr>
          <p:txBody>
            <a:bodyPr wrap="square" anchor="ctr">
              <a:spAutoFit/>
            </a:bodyPr>
            <a:lstStyle/>
            <a:p>
              <a:endParaRPr lang="en-US" sz="2400"/>
            </a:p>
          </p:txBody>
        </p:sp>
        <p:sp>
          <p:nvSpPr>
            <p:cNvPr id="34" name="Line 21"/>
            <p:cNvSpPr>
              <a:spLocks noChangeShapeType="1"/>
            </p:cNvSpPr>
            <p:nvPr/>
          </p:nvSpPr>
          <p:spPr bwMode="auto">
            <a:xfrm flipV="1">
              <a:off x="6443823" y="4162230"/>
              <a:ext cx="606222" cy="120339"/>
            </a:xfrm>
            <a:prstGeom prst="line">
              <a:avLst/>
            </a:prstGeom>
            <a:noFill/>
            <a:ln w="38100">
              <a:solidFill>
                <a:srgbClr val="FF99FF"/>
              </a:solidFill>
              <a:round/>
              <a:headEnd type="arrow" w="med" len="med"/>
              <a:tailEnd/>
            </a:ln>
          </p:spPr>
          <p:txBody>
            <a:bodyPr wrap="square" anchor="ctr">
              <a:spAutoFit/>
            </a:bodyPr>
            <a:lstStyle/>
            <a:p>
              <a:endParaRPr lang="en-US" sz="2400"/>
            </a:p>
          </p:txBody>
        </p:sp>
      </p:grpSp>
      <p:pic>
        <p:nvPicPr>
          <p:cNvPr id="35" name="Picture 3" descr="http://images3.wikia.nocookie.net/ssb/images/thumb/a/a2/X_mark.svg/105px-X_mark.svg.png"/>
          <p:cNvPicPr>
            <a:picLocks noChangeAspect="1" noChangeArrowheads="1"/>
          </p:cNvPicPr>
          <p:nvPr/>
        </p:nvPicPr>
        <p:blipFill>
          <a:blip r:embed="rId2" cstate="print"/>
          <a:srcRect/>
          <a:stretch>
            <a:fillRect/>
          </a:stretch>
        </p:blipFill>
        <p:spPr bwMode="auto">
          <a:xfrm>
            <a:off x="1446341" y="3466868"/>
            <a:ext cx="480616" cy="512657"/>
          </a:xfrm>
          <a:prstGeom prst="rect">
            <a:avLst/>
          </a:prstGeom>
          <a:noFill/>
        </p:spPr>
      </p:pic>
    </p:spTree>
    <p:extLst>
      <p:ext uri="{BB962C8B-B14F-4D97-AF65-F5344CB8AC3E}">
        <p14:creationId xmlns:p14="http://schemas.microsoft.com/office/powerpoint/2010/main" val="35840792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03950" y="1002941"/>
            <a:ext cx="8363938" cy="5539978"/>
          </a:xfrm>
        </p:spPr>
        <p:txBody>
          <a:bodyPr/>
          <a:lstStyle/>
          <a:p>
            <a:r>
              <a:rPr lang="en-US" dirty="0"/>
              <a:t>L</a:t>
            </a:r>
            <a:r>
              <a:rPr lang="en-US" dirty="0" smtClean="0"/>
              <a:t>ots of data available </a:t>
            </a:r>
            <a:r>
              <a:rPr lang="en-US" dirty="0">
                <a:solidFill>
                  <a:srgbClr val="FFC000"/>
                </a:solidFill>
              </a:rPr>
              <a:t>anyway </a:t>
            </a:r>
            <a:endParaRPr lang="en-US" dirty="0" smtClean="0">
              <a:solidFill>
                <a:srgbClr val="FFC000"/>
              </a:solidFill>
            </a:endParaRPr>
          </a:p>
          <a:p>
            <a:pPr lvl="1"/>
            <a:r>
              <a:rPr lang="en-US" dirty="0" smtClean="0"/>
              <a:t>Similar to machine translation, speech recognition</a:t>
            </a:r>
          </a:p>
          <a:p>
            <a:pPr lvl="1"/>
            <a:r>
              <a:rPr lang="en-US" dirty="0" smtClean="0"/>
              <a:t>The main insight is how to </a:t>
            </a:r>
            <a:r>
              <a:rPr lang="en-US" dirty="0" smtClean="0">
                <a:solidFill>
                  <a:srgbClr val="FFC000"/>
                </a:solidFill>
              </a:rPr>
              <a:t>connect the problem with that data</a:t>
            </a:r>
          </a:p>
          <a:p>
            <a:r>
              <a:rPr lang="en-US" dirty="0" smtClean="0">
                <a:solidFill>
                  <a:srgbClr val="FFC000"/>
                </a:solidFill>
              </a:rPr>
              <a:t>Insight is important</a:t>
            </a:r>
            <a:r>
              <a:rPr lang="en-US" dirty="0" smtClean="0"/>
              <a:t>, algorithms are relatively </a:t>
            </a:r>
            <a:r>
              <a:rPr lang="en-US" dirty="0" smtClean="0">
                <a:solidFill>
                  <a:srgbClr val="FFC000"/>
                </a:solidFill>
              </a:rPr>
              <a:t>simple</a:t>
            </a:r>
          </a:p>
          <a:p>
            <a:pPr lvl="1"/>
            <a:r>
              <a:rPr lang="en-US" dirty="0" smtClean="0"/>
              <a:t>A classifier with less than 10 features</a:t>
            </a:r>
          </a:p>
          <a:p>
            <a:pPr lvl="1"/>
            <a:r>
              <a:rPr lang="en-US" dirty="0" smtClean="0"/>
              <a:t>Achieves ~90% precision, ~3 synonyms per entity for products</a:t>
            </a:r>
          </a:p>
          <a:p>
            <a:r>
              <a:rPr lang="en-US" dirty="0" smtClean="0"/>
              <a:t>Taking care of </a:t>
            </a:r>
            <a:r>
              <a:rPr lang="en-US" dirty="0" smtClean="0">
                <a:solidFill>
                  <a:srgbClr val="FFC000"/>
                </a:solidFill>
              </a:rPr>
              <a:t>details</a:t>
            </a:r>
            <a:r>
              <a:rPr lang="en-US" dirty="0" smtClean="0"/>
              <a:t> important for high accuracy</a:t>
            </a:r>
          </a:p>
          <a:p>
            <a:pPr lvl="1"/>
            <a:r>
              <a:rPr lang="en-US" dirty="0" smtClean="0"/>
              <a:t>Click log </a:t>
            </a:r>
            <a:r>
              <a:rPr lang="en-US" dirty="0" err="1" smtClean="0"/>
              <a:t>sparsity</a:t>
            </a:r>
            <a:r>
              <a:rPr lang="en-US" dirty="0" smtClean="0"/>
              <a:t>, context similarity, long entity names</a:t>
            </a:r>
          </a:p>
          <a:p>
            <a:pPr marL="345282" lvl="1" indent="-345282"/>
            <a:r>
              <a:rPr lang="en-US" sz="2400" dirty="0"/>
              <a:t>Need to </a:t>
            </a:r>
            <a:r>
              <a:rPr lang="en-US" sz="2400" dirty="0">
                <a:solidFill>
                  <a:srgbClr val="FFC000"/>
                </a:solidFill>
              </a:rPr>
              <a:t>scale </a:t>
            </a:r>
            <a:r>
              <a:rPr lang="en-US" sz="2400" dirty="0"/>
              <a:t>to large query logs</a:t>
            </a:r>
          </a:p>
          <a:p>
            <a:pPr marL="647704" lvl="2" indent="-345282"/>
            <a:r>
              <a:rPr lang="en-US" sz="2100" dirty="0" err="1"/>
              <a:t>MapReduce</a:t>
            </a:r>
            <a:r>
              <a:rPr lang="en-US" sz="2100" dirty="0"/>
              <a:t> implementation</a:t>
            </a:r>
          </a:p>
          <a:p>
            <a:endParaRPr lang="en-US" dirty="0" smtClean="0"/>
          </a:p>
          <a:p>
            <a:r>
              <a:rPr lang="en-US" dirty="0" smtClean="0"/>
              <a:t>Further details: </a:t>
            </a:r>
            <a:r>
              <a:rPr lang="en-US" dirty="0">
                <a:solidFill>
                  <a:srgbClr val="FFC000"/>
                </a:solidFill>
              </a:rPr>
              <a:t>“A Framework for Robust Discovery of Entity Synonyms</a:t>
            </a:r>
            <a:r>
              <a:rPr lang="en-US" dirty="0" smtClean="0">
                <a:solidFill>
                  <a:srgbClr val="FFC000"/>
                </a:solidFill>
              </a:rPr>
              <a:t>”</a:t>
            </a:r>
            <a:r>
              <a:rPr lang="en-US" dirty="0" smtClean="0"/>
              <a:t>, </a:t>
            </a:r>
            <a:r>
              <a:rPr lang="en-US" dirty="0"/>
              <a:t>KDD </a:t>
            </a:r>
            <a:r>
              <a:rPr lang="en-US" dirty="0" smtClean="0"/>
              <a:t>2012</a:t>
            </a:r>
            <a:endParaRPr lang="en-US" dirty="0"/>
          </a:p>
          <a:p>
            <a:endParaRPr lang="en-US" dirty="0" smtClean="0"/>
          </a:p>
          <a:p>
            <a:pPr lvl="1"/>
            <a:endParaRPr lang="en-US" dirty="0"/>
          </a:p>
        </p:txBody>
      </p:sp>
    </p:spTree>
    <p:extLst>
      <p:ext uri="{BB962C8B-B14F-4D97-AF65-F5344CB8AC3E}">
        <p14:creationId xmlns:p14="http://schemas.microsoft.com/office/powerpoint/2010/main" val="35571063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Text Placeholder 2"/>
          <p:cNvSpPr>
            <a:spLocks noGrp="1"/>
          </p:cNvSpPr>
          <p:nvPr>
            <p:ph type="body" sz="quarter" idx="10"/>
          </p:nvPr>
        </p:nvSpPr>
        <p:spPr>
          <a:xfrm>
            <a:off x="389436" y="1351284"/>
            <a:ext cx="8363938" cy="3785652"/>
          </a:xfrm>
        </p:spPr>
        <p:txBody>
          <a:bodyPr/>
          <a:lstStyle/>
          <a:p>
            <a:r>
              <a:rPr lang="en-US" dirty="0"/>
              <a:t>Entity semantics Mining</a:t>
            </a:r>
          </a:p>
          <a:p>
            <a:r>
              <a:rPr lang="en-US" dirty="0"/>
              <a:t>Earlier </a:t>
            </a:r>
            <a:r>
              <a:rPr lang="en-US" dirty="0" smtClean="0"/>
              <a:t>efforts</a:t>
            </a:r>
            <a:endParaRPr lang="en-US" dirty="0"/>
          </a:p>
          <a:p>
            <a:r>
              <a:rPr lang="en-US" dirty="0" smtClean="0"/>
              <a:t>Data-driven approaches</a:t>
            </a:r>
          </a:p>
          <a:p>
            <a:pPr lvl="1"/>
            <a:r>
              <a:rPr lang="en-US" dirty="0"/>
              <a:t>Case Study 1: Entity synonyms</a:t>
            </a:r>
          </a:p>
          <a:p>
            <a:pPr lvl="1"/>
            <a:r>
              <a:rPr lang="en-US" sz="2000" dirty="0">
                <a:solidFill>
                  <a:srgbClr val="FFC000"/>
                </a:solidFill>
              </a:rPr>
              <a:t>Case Study 2: Entity attribute discovery</a:t>
            </a:r>
          </a:p>
          <a:p>
            <a:pPr lvl="1"/>
            <a:r>
              <a:rPr lang="en-US" sz="2000" dirty="0">
                <a:solidFill>
                  <a:srgbClr val="FFC000"/>
                </a:solidFill>
              </a:rPr>
              <a:t>Case Study 3: Entity augmentation</a:t>
            </a:r>
          </a:p>
          <a:p>
            <a:pPr lvl="1"/>
            <a:r>
              <a:rPr lang="en-US" dirty="0" smtClean="0"/>
              <a:t>Case Study 4: </a:t>
            </a:r>
            <a:r>
              <a:rPr lang="en-US" dirty="0"/>
              <a:t>Entity linking</a:t>
            </a:r>
            <a:endParaRPr lang="en-US" dirty="0" smtClean="0"/>
          </a:p>
          <a:p>
            <a:pPr lvl="1"/>
            <a:r>
              <a:rPr lang="en-US" dirty="0" smtClean="0"/>
              <a:t>Case Study 5: Entity tagging</a:t>
            </a:r>
          </a:p>
          <a:p>
            <a:r>
              <a:rPr lang="en-US" dirty="0" smtClean="0"/>
              <a:t>Outlook and challenges</a:t>
            </a:r>
          </a:p>
          <a:p>
            <a:pPr marL="0" indent="0">
              <a:buNone/>
            </a:pPr>
            <a:endParaRPr lang="en-US" dirty="0" smtClean="0"/>
          </a:p>
        </p:txBody>
      </p:sp>
    </p:spTree>
    <p:extLst>
      <p:ext uri="{BB962C8B-B14F-4D97-AF65-F5344CB8AC3E}">
        <p14:creationId xmlns:p14="http://schemas.microsoft.com/office/powerpoint/2010/main" val="314910781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gathering</a:t>
            </a:r>
            <a:endParaRPr lang="en-US" dirty="0"/>
          </a:p>
        </p:txBody>
      </p:sp>
      <p:sp>
        <p:nvSpPr>
          <p:cNvPr id="3" name="Text Placeholder 2"/>
          <p:cNvSpPr>
            <a:spLocks noGrp="1"/>
          </p:cNvSpPr>
          <p:nvPr>
            <p:ph type="body" sz="quarter" idx="10"/>
          </p:nvPr>
        </p:nvSpPr>
        <p:spPr>
          <a:xfrm>
            <a:off x="432979" y="1206141"/>
            <a:ext cx="8363938" cy="5915466"/>
          </a:xfrm>
        </p:spPr>
        <p:txBody>
          <a:bodyPr/>
          <a:lstStyle/>
          <a:p>
            <a:r>
              <a:rPr lang="en-US" sz="2800" dirty="0" smtClean="0"/>
              <a:t>Need to gather information for entities to make a decision</a:t>
            </a:r>
          </a:p>
          <a:p>
            <a:pPr lvl="1"/>
            <a:r>
              <a:rPr lang="en-US" sz="2400" dirty="0" smtClean="0"/>
              <a:t>Consumer space:</a:t>
            </a:r>
          </a:p>
          <a:p>
            <a:pPr lvl="2"/>
            <a:r>
              <a:rPr lang="en-US" sz="2000" dirty="0" smtClean="0"/>
              <a:t>Research for products (say, cameras, cars, appliances)</a:t>
            </a:r>
          </a:p>
          <a:p>
            <a:pPr lvl="2"/>
            <a:r>
              <a:rPr lang="en-US" sz="2000" dirty="0" smtClean="0"/>
              <a:t>Research for stocks</a:t>
            </a:r>
          </a:p>
          <a:p>
            <a:pPr lvl="2"/>
            <a:r>
              <a:rPr lang="en-US" sz="2000" dirty="0" smtClean="0"/>
              <a:t>….</a:t>
            </a:r>
          </a:p>
          <a:p>
            <a:pPr lvl="1"/>
            <a:r>
              <a:rPr lang="en-US" sz="2400" dirty="0" smtClean="0"/>
              <a:t>Enterprise space:</a:t>
            </a:r>
          </a:p>
          <a:p>
            <a:pPr lvl="2"/>
            <a:r>
              <a:rPr lang="en-US" sz="2000" dirty="0" smtClean="0"/>
              <a:t>Information workers, business data analytics</a:t>
            </a:r>
          </a:p>
          <a:p>
            <a:pPr lvl="2"/>
            <a:r>
              <a:rPr lang="en-US" sz="2000" dirty="0" smtClean="0"/>
              <a:t>Application developers, </a:t>
            </a:r>
            <a:r>
              <a:rPr lang="en-US" sz="2000" dirty="0" err="1" smtClean="0"/>
              <a:t>mashup</a:t>
            </a:r>
            <a:r>
              <a:rPr lang="en-US" sz="2000" dirty="0" smtClean="0"/>
              <a:t> creators</a:t>
            </a:r>
          </a:p>
          <a:p>
            <a:r>
              <a:rPr lang="en-US" sz="2800" dirty="0" smtClean="0"/>
              <a:t>Mostly manual today, very labor intensive</a:t>
            </a:r>
          </a:p>
          <a:p>
            <a:pPr lvl="1"/>
            <a:r>
              <a:rPr lang="en-US" sz="2400" dirty="0" smtClean="0"/>
              <a:t>Can we automate it?</a:t>
            </a:r>
          </a:p>
          <a:p>
            <a:pPr lvl="1"/>
            <a:r>
              <a:rPr lang="en-US" sz="2400" dirty="0" smtClean="0">
                <a:solidFill>
                  <a:srgbClr val="FFC000"/>
                </a:solidFill>
              </a:rPr>
              <a:t>Semantic task</a:t>
            </a:r>
            <a:r>
              <a:rPr lang="en-US" sz="2400" dirty="0" smtClean="0"/>
              <a:t>: need to understand entities, attributes and values, not just strings</a:t>
            </a:r>
          </a:p>
          <a:p>
            <a:endParaRPr lang="en-US" dirty="0" smtClean="0"/>
          </a:p>
          <a:p>
            <a:pPr lvl="2"/>
            <a:endParaRPr lang="en-US" dirty="0" smtClean="0"/>
          </a:p>
          <a:p>
            <a:pPr lvl="2">
              <a:buFont typeface="Arial" pitchFamily="34" charset="0"/>
              <a:buChar char="•"/>
            </a:pPr>
            <a:endParaRPr lang="en-US" i="1" dirty="0"/>
          </a:p>
        </p:txBody>
      </p:sp>
    </p:spTree>
    <p:extLst>
      <p:ext uri="{BB962C8B-B14F-4D97-AF65-F5344CB8AC3E}">
        <p14:creationId xmlns:p14="http://schemas.microsoft.com/office/powerpoint/2010/main" val="3101643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APIs for Information Gathering</a:t>
            </a:r>
            <a:endParaRPr lang="en-US" dirty="0"/>
          </a:p>
        </p:txBody>
      </p:sp>
      <p:sp>
        <p:nvSpPr>
          <p:cNvPr id="10" name="TextBox 8"/>
          <p:cNvSpPr txBox="1"/>
          <p:nvPr/>
        </p:nvSpPr>
        <p:spPr>
          <a:xfrm>
            <a:off x="-33977" y="1996007"/>
            <a:ext cx="103991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gradFill>
                  <a:gsLst>
                    <a:gs pos="0">
                      <a:schemeClr val="tx1"/>
                    </a:gs>
                    <a:gs pos="86000">
                      <a:schemeClr val="tx1"/>
                    </a:gs>
                  </a:gsLst>
                  <a:lin ang="5400000" scaled="0"/>
                </a:gradFill>
              </a:rPr>
              <a:t>Input </a:t>
            </a:r>
          </a:p>
          <a:p>
            <a:r>
              <a:rPr lang="en-US" sz="2000" dirty="0">
                <a:gradFill>
                  <a:gsLst>
                    <a:gs pos="0">
                      <a:schemeClr val="tx1"/>
                    </a:gs>
                    <a:gs pos="86000">
                      <a:schemeClr val="tx1"/>
                    </a:gs>
                  </a:gsLst>
                  <a:lin ang="5400000" scaled="0"/>
                </a:gradFill>
              </a:rPr>
              <a:t>Query Table</a:t>
            </a:r>
          </a:p>
        </p:txBody>
      </p:sp>
      <p:sp>
        <p:nvSpPr>
          <p:cNvPr id="11" name="TextBox 9"/>
          <p:cNvSpPr txBox="1"/>
          <p:nvPr/>
        </p:nvSpPr>
        <p:spPr>
          <a:xfrm>
            <a:off x="-28682" y="4591446"/>
            <a:ext cx="1029319" cy="707886"/>
          </a:xfrm>
          <a:prstGeom prst="rect">
            <a:avLst/>
          </a:prstGeom>
          <a:noFill/>
        </p:spPr>
        <p:txBody>
          <a:bodyPr wrap="square" rtlCol="0">
            <a:spAutoFit/>
          </a:bodyPr>
          <a:lstStyle>
            <a:defPPr>
              <a:defRPr lang="en-US"/>
            </a:defPPr>
            <a:lvl1pPr defTabSz="914400">
              <a:defRPr sz="2000">
                <a:gradFill>
                  <a:gsLst>
                    <a:gs pos="0">
                      <a:schemeClr val="tx1"/>
                    </a:gs>
                    <a:gs pos="86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dirty="0"/>
              <a:t>Output Table</a:t>
            </a:r>
          </a:p>
        </p:txBody>
      </p:sp>
      <p:sp>
        <p:nvSpPr>
          <p:cNvPr id="12" name="TextBox 10"/>
          <p:cNvSpPr txBox="1"/>
          <p:nvPr/>
        </p:nvSpPr>
        <p:spPr>
          <a:xfrm>
            <a:off x="692270" y="855162"/>
            <a:ext cx="279416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Arial" pitchFamily="34" charset="0"/>
                <a:cs typeface="Arial" pitchFamily="34" charset="0"/>
              </a:rPr>
              <a:t> </a:t>
            </a:r>
            <a:r>
              <a:rPr lang="en-US" sz="2000" dirty="0">
                <a:gradFill>
                  <a:gsLst>
                    <a:gs pos="0">
                      <a:schemeClr val="tx1"/>
                    </a:gs>
                    <a:gs pos="86000">
                      <a:schemeClr val="tx1"/>
                    </a:gs>
                  </a:gsLst>
                  <a:lin ang="5400000" scaled="0"/>
                </a:gradFill>
              </a:rPr>
              <a:t>Augmentation By Attribute Name (ABA)</a:t>
            </a:r>
          </a:p>
        </p:txBody>
      </p:sp>
      <p:sp>
        <p:nvSpPr>
          <p:cNvPr id="13" name="TextBox 11"/>
          <p:cNvSpPr txBox="1"/>
          <p:nvPr/>
        </p:nvSpPr>
        <p:spPr>
          <a:xfrm>
            <a:off x="3724740" y="906129"/>
            <a:ext cx="259278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gradFill>
                  <a:gsLst>
                    <a:gs pos="0">
                      <a:schemeClr val="tx1"/>
                    </a:gs>
                    <a:gs pos="86000">
                      <a:schemeClr val="tx1"/>
                    </a:gs>
                  </a:gsLst>
                  <a:lin ang="5400000" scaled="0"/>
                </a:gradFill>
              </a:rPr>
              <a:t>Augmentation By Example (ABE)</a:t>
            </a:r>
          </a:p>
        </p:txBody>
      </p:sp>
      <p:sp>
        <p:nvSpPr>
          <p:cNvPr id="14" name="TextBox 12"/>
          <p:cNvSpPr txBox="1"/>
          <p:nvPr/>
        </p:nvSpPr>
        <p:spPr>
          <a:xfrm>
            <a:off x="6656389" y="861258"/>
            <a:ext cx="2358411"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gradFill>
                  <a:gsLst>
                    <a:gs pos="0">
                      <a:schemeClr val="tx1"/>
                    </a:gs>
                    <a:gs pos="86000">
                      <a:schemeClr val="tx1"/>
                    </a:gs>
                  </a:gsLst>
                  <a:lin ang="5400000" scaled="0"/>
                </a:gradFill>
              </a:rPr>
              <a:t>Attribute Discovery (AD)</a:t>
            </a:r>
          </a:p>
        </p:txBody>
      </p:sp>
      <p:sp>
        <p:nvSpPr>
          <p:cNvPr id="17" name="Down Arrow 16"/>
          <p:cNvSpPr/>
          <p:nvPr/>
        </p:nvSpPr>
        <p:spPr>
          <a:xfrm>
            <a:off x="1687487" y="3686731"/>
            <a:ext cx="412584" cy="469344"/>
          </a:xfrm>
          <a:prstGeom prst="downArrow">
            <a:avLst/>
          </a:prstGeom>
          <a:solidFill>
            <a:schemeClr val="tx1"/>
          </a:solid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smtClean="0">
              <a:latin typeface="Arial" pitchFamily="34" charset="0"/>
              <a:cs typeface="Arial"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044862712"/>
              </p:ext>
            </p:extLst>
          </p:nvPr>
        </p:nvGraphicFramePr>
        <p:xfrm>
          <a:off x="1013838" y="1668354"/>
          <a:ext cx="2151029" cy="1798320"/>
        </p:xfrm>
        <a:graphic>
          <a:graphicData uri="http://schemas.openxmlformats.org/drawingml/2006/table">
            <a:tbl>
              <a:tblPr firstRow="1" bandRow="1">
                <a:tableStyleId>{5940675A-B579-460E-94D1-54222C63F5DA}</a:tableStyleId>
              </a:tblPr>
              <a:tblGrid>
                <a:gridCol w="1020423"/>
                <a:gridCol w="1130606"/>
              </a:tblGrid>
              <a:tr h="284480">
                <a:tc>
                  <a:txBody>
                    <a:bodyPr/>
                    <a:lstStyle/>
                    <a:p>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385194808"/>
              </p:ext>
            </p:extLst>
          </p:nvPr>
        </p:nvGraphicFramePr>
        <p:xfrm>
          <a:off x="1013838" y="4433758"/>
          <a:ext cx="2151029" cy="1847504"/>
        </p:xfrm>
        <a:graphic>
          <a:graphicData uri="http://schemas.openxmlformats.org/drawingml/2006/table">
            <a:tbl>
              <a:tblPr firstRow="1" bandRow="1">
                <a:tableStyleId>{5940675A-B579-460E-94D1-54222C63F5DA}</a:tableStyleId>
              </a:tblPr>
              <a:tblGrid>
                <a:gridCol w="1020423"/>
                <a:gridCol w="1130606"/>
              </a:tblGrid>
              <a:tr h="408848">
                <a:tc>
                  <a:txBody>
                    <a:bodyPr/>
                    <a:lstStyle/>
                    <a:p>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FFC000"/>
                          </a:solidFill>
                          <a:latin typeface="Arial" pitchFamily="34" charset="0"/>
                          <a:cs typeface="Arial" pitchFamily="34" charset="0"/>
                        </a:rPr>
                        <a:t>Nikon</a:t>
                      </a:r>
                      <a:endParaRPr lang="en-US" sz="1800" dirty="0">
                        <a:solidFill>
                          <a:srgbClr val="FFC000"/>
                        </a:solidFill>
                        <a:latin typeface="Arial" pitchFamily="34" charset="0"/>
                        <a:cs typeface="Arial" pitchFamily="34" charset="0"/>
                      </a:endParaRP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FFC000"/>
                          </a:solidFill>
                          <a:latin typeface="Arial" pitchFamily="34" charset="0"/>
                          <a:cs typeface="Arial" pitchFamily="34" charset="0"/>
                        </a:rPr>
                        <a:t>Canon</a:t>
                      </a:r>
                      <a:endParaRPr lang="en-US" sz="1800" dirty="0">
                        <a:solidFill>
                          <a:srgbClr val="FFC000"/>
                        </a:solidFill>
                        <a:latin typeface="Arial" pitchFamily="34" charset="0"/>
                        <a:cs typeface="Arial" pitchFamily="34" charset="0"/>
                      </a:endParaRP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FFC000"/>
                          </a:solidFill>
                          <a:latin typeface="Arial" pitchFamily="34" charset="0"/>
                          <a:cs typeface="Arial" pitchFamily="34" charset="0"/>
                        </a:rPr>
                        <a:t>Samsung</a:t>
                      </a:r>
                      <a:endParaRPr lang="en-US" sz="1800" dirty="0">
                        <a:solidFill>
                          <a:srgbClr val="FFC000"/>
                        </a:solidFill>
                        <a:latin typeface="Arial" pitchFamily="34" charset="0"/>
                        <a:cs typeface="Arial" pitchFamily="34" charset="0"/>
                      </a:endParaRP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solidFill>
                            <a:srgbClr val="FFC000"/>
                          </a:solidFill>
                          <a:latin typeface="Arial" pitchFamily="34" charset="0"/>
                          <a:cs typeface="Arial" pitchFamily="34" charset="0"/>
                        </a:rPr>
                        <a:t>Benq</a:t>
                      </a:r>
                      <a:endParaRPr lang="en-US" sz="1800" dirty="0">
                        <a:solidFill>
                          <a:srgbClr val="FFC000"/>
                        </a:solidFill>
                        <a:latin typeface="Arial" pitchFamily="34" charset="0"/>
                        <a:cs typeface="Arial" pitchFamily="34" charset="0"/>
                      </a:endParaRPr>
                    </a:p>
                  </a:txBody>
                  <a:tcPr marL="0"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455919435"/>
              </p:ext>
            </p:extLst>
          </p:nvPr>
        </p:nvGraphicFramePr>
        <p:xfrm>
          <a:off x="3724739" y="1776413"/>
          <a:ext cx="2255145" cy="1564974"/>
        </p:xfrm>
        <a:graphic>
          <a:graphicData uri="http://schemas.openxmlformats.org/drawingml/2006/table">
            <a:tbl>
              <a:tblPr firstRow="1" bandRow="1">
                <a:tableStyleId>{5940675A-B579-460E-94D1-54222C63F5DA}</a:tableStyleId>
              </a:tblPr>
              <a:tblGrid>
                <a:gridCol w="980496"/>
                <a:gridCol w="1274649"/>
              </a:tblGrid>
              <a:tr h="328158">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18288" marB="18288"/>
                </a:tc>
                <a:tc>
                  <a:txBody>
                    <a:bodyPr/>
                    <a:lstStyle/>
                    <a:p>
                      <a:pPr algn="ctr"/>
                      <a:r>
                        <a:rPr lang="en-US" sz="1800" dirty="0" smtClean="0">
                          <a:latin typeface="Arial" pitchFamily="34" charset="0"/>
                          <a:cs typeface="Arial" pitchFamily="34" charset="0"/>
                        </a:rPr>
                        <a:t>Nikon</a:t>
                      </a:r>
                      <a:endParaRPr lang="en-US" sz="1800" dirty="0">
                        <a:latin typeface="Arial" pitchFamily="34" charset="0"/>
                        <a:cs typeface="Arial" pitchFamily="34" charset="0"/>
                      </a:endParaRPr>
                    </a:p>
                  </a:txBody>
                  <a:tcPr marL="0" marR="0" marT="18288" marB="18288"/>
                </a:tc>
              </a:tr>
              <a:tr h="391886">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18288" marB="18288"/>
                </a:tc>
                <a:tc>
                  <a:txBody>
                    <a:bodyPr/>
                    <a:lstStyle/>
                    <a:p>
                      <a:pPr algn="ctr"/>
                      <a:r>
                        <a:rPr lang="en-US" sz="1800" dirty="0" smtClean="0">
                          <a:latin typeface="Arial" pitchFamily="34" charset="0"/>
                          <a:cs typeface="Arial" pitchFamily="34" charset="0"/>
                        </a:rPr>
                        <a:t>Canon</a:t>
                      </a:r>
                      <a:endParaRPr lang="en-US" sz="1800" dirty="0">
                        <a:latin typeface="Arial" pitchFamily="34" charset="0"/>
                        <a:cs typeface="Arial" pitchFamily="34" charset="0"/>
                      </a:endParaRPr>
                    </a:p>
                  </a:txBody>
                  <a:tcPr marL="0" marR="0" marT="18288" marB="18288"/>
                </a:tc>
              </a:tr>
              <a:tr h="422465">
                <a:tc>
                  <a:txBody>
                    <a:bodyPr/>
                    <a:lstStyle/>
                    <a:p>
                      <a:pPr algn="ctr"/>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L="0" marR="0" marT="18288" marB="18288"/>
                </a:tc>
                <a:tc>
                  <a:txBody>
                    <a:bodyPr/>
                    <a:lstStyle/>
                    <a:p>
                      <a:pPr algn="ctr"/>
                      <a:endParaRPr lang="en-US" sz="1800" dirty="0">
                        <a:latin typeface="Arial" pitchFamily="34" charset="0"/>
                        <a:cs typeface="Arial" pitchFamily="34" charset="0"/>
                      </a:endParaRPr>
                    </a:p>
                  </a:txBody>
                  <a:tcPr marL="0" marR="0" marT="18288" marB="18288"/>
                </a:tc>
              </a:tr>
              <a:tr h="422465">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18288" marB="18288"/>
                </a:tc>
                <a:tc>
                  <a:txBody>
                    <a:bodyPr/>
                    <a:lstStyle/>
                    <a:p>
                      <a:pPr algn="ctr"/>
                      <a:endParaRPr lang="en-US" sz="1800" dirty="0">
                        <a:latin typeface="Arial" pitchFamily="34" charset="0"/>
                        <a:cs typeface="Arial" pitchFamily="34" charset="0"/>
                      </a:endParaRPr>
                    </a:p>
                  </a:txBody>
                  <a:tcPr marL="0" marR="0" marT="18288" marB="18288"/>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456385952"/>
              </p:ext>
            </p:extLst>
          </p:nvPr>
        </p:nvGraphicFramePr>
        <p:xfrm>
          <a:off x="3724740" y="4468456"/>
          <a:ext cx="2197087" cy="1365504"/>
        </p:xfrm>
        <a:graphic>
          <a:graphicData uri="http://schemas.openxmlformats.org/drawingml/2006/table">
            <a:tbl>
              <a:tblPr firstRow="1" bandRow="1">
                <a:tableStyleId>{5940675A-B579-460E-94D1-54222C63F5DA}</a:tableStyleId>
              </a:tblPr>
              <a:tblGrid>
                <a:gridCol w="955255"/>
                <a:gridCol w="1241832"/>
              </a:tblGrid>
              <a:tr h="243840">
                <a:tc>
                  <a:txBody>
                    <a:bodyPr/>
                    <a:lstStyle/>
                    <a:p>
                      <a:pPr algn="ctr"/>
                      <a:r>
                        <a:rPr lang="en-US" sz="2000" dirty="0" smtClean="0">
                          <a:latin typeface="Arial" pitchFamily="34" charset="0"/>
                          <a:cs typeface="Arial" pitchFamily="34" charset="0"/>
                        </a:rPr>
                        <a:t>S80</a:t>
                      </a:r>
                      <a:endParaRPr lang="en-US" sz="2000" dirty="0">
                        <a:latin typeface="Arial" pitchFamily="34" charset="0"/>
                        <a:cs typeface="Arial" pitchFamily="34" charset="0"/>
                      </a:endParaRPr>
                    </a:p>
                  </a:txBody>
                  <a:tcPr marL="0" marR="0" marT="18288" marB="18288"/>
                </a:tc>
                <a:tc>
                  <a:txBody>
                    <a:bodyPr/>
                    <a:lstStyle/>
                    <a:p>
                      <a:pPr algn="ctr"/>
                      <a:r>
                        <a:rPr lang="en-US" sz="2000" dirty="0" smtClean="0">
                          <a:latin typeface="Arial" pitchFamily="34" charset="0"/>
                          <a:cs typeface="Arial" pitchFamily="34" charset="0"/>
                        </a:rPr>
                        <a:t>Nikon</a:t>
                      </a:r>
                      <a:endParaRPr lang="en-US" sz="2000" dirty="0">
                        <a:latin typeface="Arial" pitchFamily="34" charset="0"/>
                        <a:cs typeface="Arial" pitchFamily="34" charset="0"/>
                      </a:endParaRPr>
                    </a:p>
                  </a:txBody>
                  <a:tcPr marL="0" marR="0" marT="18288" marB="18288"/>
                </a:tc>
              </a:tr>
              <a:tr h="259080">
                <a:tc>
                  <a:txBody>
                    <a:bodyPr/>
                    <a:lstStyle/>
                    <a:p>
                      <a:pPr algn="ctr"/>
                      <a:r>
                        <a:rPr lang="en-US" sz="2000" dirty="0" smtClean="0">
                          <a:latin typeface="Arial" pitchFamily="34" charset="0"/>
                          <a:cs typeface="Arial" pitchFamily="34" charset="0"/>
                        </a:rPr>
                        <a:t>A10</a:t>
                      </a:r>
                      <a:endParaRPr lang="en-US" sz="2000" dirty="0">
                        <a:latin typeface="Arial" pitchFamily="34" charset="0"/>
                        <a:cs typeface="Arial" pitchFamily="34" charset="0"/>
                      </a:endParaRPr>
                    </a:p>
                  </a:txBody>
                  <a:tcPr marL="0" marR="0" marT="18288" marB="18288"/>
                </a:tc>
                <a:tc>
                  <a:txBody>
                    <a:bodyPr/>
                    <a:lstStyle/>
                    <a:p>
                      <a:pPr algn="ctr"/>
                      <a:r>
                        <a:rPr lang="en-US" sz="2000" dirty="0" smtClean="0">
                          <a:latin typeface="Arial" pitchFamily="34" charset="0"/>
                          <a:cs typeface="Arial" pitchFamily="34" charset="0"/>
                        </a:rPr>
                        <a:t>Canon</a:t>
                      </a:r>
                      <a:endParaRPr lang="en-US" sz="2000" dirty="0">
                        <a:latin typeface="Arial" pitchFamily="34" charset="0"/>
                        <a:cs typeface="Arial" pitchFamily="34" charset="0"/>
                      </a:endParaRPr>
                    </a:p>
                  </a:txBody>
                  <a:tcPr marL="0" marR="0" marT="18288" marB="18288"/>
                </a:tc>
              </a:tr>
              <a:tr h="198120">
                <a:tc>
                  <a:txBody>
                    <a:bodyPr/>
                    <a:lstStyle/>
                    <a:p>
                      <a:pPr algn="ctr"/>
                      <a:r>
                        <a:rPr lang="en-US" sz="2000" dirty="0" smtClean="0">
                          <a:latin typeface="Arial" pitchFamily="34" charset="0"/>
                          <a:cs typeface="Arial" pitchFamily="34" charset="0"/>
                        </a:rPr>
                        <a:t>GX-1S</a:t>
                      </a:r>
                      <a:endParaRPr lang="en-US" sz="2000" dirty="0">
                        <a:latin typeface="Arial" pitchFamily="34" charset="0"/>
                        <a:cs typeface="Arial" pitchFamily="34" charset="0"/>
                      </a:endParaRPr>
                    </a:p>
                  </a:txBody>
                  <a:tcPr marL="0" marR="0" marT="18288" marB="18288"/>
                </a:tc>
                <a:tc>
                  <a:txBody>
                    <a:bodyPr/>
                    <a:lstStyle/>
                    <a:p>
                      <a:pPr algn="ctr"/>
                      <a:r>
                        <a:rPr lang="en-US" sz="2000" dirty="0" smtClean="0">
                          <a:solidFill>
                            <a:srgbClr val="FFC000"/>
                          </a:solidFill>
                          <a:latin typeface="Arial" pitchFamily="34" charset="0"/>
                          <a:cs typeface="Arial" pitchFamily="34" charset="0"/>
                        </a:rPr>
                        <a:t>Samsung</a:t>
                      </a:r>
                      <a:endParaRPr lang="en-US" sz="2000" dirty="0">
                        <a:solidFill>
                          <a:srgbClr val="FFC000"/>
                        </a:solidFill>
                        <a:latin typeface="Arial" pitchFamily="34" charset="0"/>
                        <a:cs typeface="Arial" pitchFamily="34" charset="0"/>
                      </a:endParaRPr>
                    </a:p>
                  </a:txBody>
                  <a:tcPr marL="0" marR="0" marT="18288" marB="18288"/>
                </a:tc>
              </a:tr>
              <a:tr h="213360">
                <a:tc>
                  <a:txBody>
                    <a:bodyPr/>
                    <a:lstStyle/>
                    <a:p>
                      <a:pPr algn="ctr"/>
                      <a:r>
                        <a:rPr lang="en-US" sz="2000" dirty="0" smtClean="0">
                          <a:latin typeface="Arial" pitchFamily="34" charset="0"/>
                          <a:cs typeface="Arial" pitchFamily="34" charset="0"/>
                        </a:rPr>
                        <a:t>T1460</a:t>
                      </a:r>
                      <a:endParaRPr lang="en-US" sz="2000" dirty="0">
                        <a:latin typeface="Arial" pitchFamily="34" charset="0"/>
                        <a:cs typeface="Arial" pitchFamily="34" charset="0"/>
                      </a:endParaRPr>
                    </a:p>
                  </a:txBody>
                  <a:tcPr marL="0" marR="0" marT="18288" marB="18288"/>
                </a:tc>
                <a:tc>
                  <a:txBody>
                    <a:bodyPr/>
                    <a:lstStyle/>
                    <a:p>
                      <a:pPr algn="ctr"/>
                      <a:r>
                        <a:rPr lang="en-US" sz="2000" dirty="0" err="1" smtClean="0">
                          <a:solidFill>
                            <a:srgbClr val="FFC000"/>
                          </a:solidFill>
                          <a:latin typeface="Arial" pitchFamily="34" charset="0"/>
                          <a:cs typeface="Arial" pitchFamily="34" charset="0"/>
                        </a:rPr>
                        <a:t>Benq</a:t>
                      </a:r>
                      <a:endParaRPr lang="en-US" sz="2000" dirty="0">
                        <a:solidFill>
                          <a:srgbClr val="FFC000"/>
                        </a:solidFill>
                        <a:latin typeface="Arial" pitchFamily="34" charset="0"/>
                        <a:cs typeface="Arial" pitchFamily="34" charset="0"/>
                      </a:endParaRPr>
                    </a:p>
                  </a:txBody>
                  <a:tcPr marL="0" marR="0" marT="18288" marB="18288"/>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276606625"/>
              </p:ext>
            </p:extLst>
          </p:nvPr>
        </p:nvGraphicFramePr>
        <p:xfrm>
          <a:off x="6981999" y="1812051"/>
          <a:ext cx="762000" cy="1243584"/>
        </p:xfrm>
        <a:graphic>
          <a:graphicData uri="http://schemas.openxmlformats.org/drawingml/2006/table">
            <a:tbl>
              <a:tblPr firstRow="1" bandRow="1">
                <a:tableStyleId>{5940675A-B579-460E-94D1-54222C63F5DA}</a:tableStyleId>
              </a:tblPr>
              <a:tblGrid>
                <a:gridCol w="762000"/>
              </a:tblGrid>
              <a:tr h="24384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18288" marB="18288"/>
                </a:tc>
              </a:tr>
              <a:tr h="2590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18288" marB="18288"/>
                </a:tc>
              </a:tr>
              <a:tr h="198120">
                <a:tc>
                  <a:txBody>
                    <a:bodyPr/>
                    <a:lstStyle/>
                    <a:p>
                      <a:pPr algn="ctr"/>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L="0" marR="0" marT="18288" marB="18288"/>
                </a:tc>
              </a:tr>
              <a:tr h="21336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18288" marB="18288"/>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661378592"/>
              </p:ext>
            </p:extLst>
          </p:nvPr>
        </p:nvGraphicFramePr>
        <p:xfrm>
          <a:off x="6450143" y="4446588"/>
          <a:ext cx="2564657" cy="1792224"/>
        </p:xfrm>
        <a:graphic>
          <a:graphicData uri="http://schemas.openxmlformats.org/drawingml/2006/table">
            <a:tbl>
              <a:tblPr firstRow="1" bandRow="1">
                <a:tableStyleId>{5940675A-B579-460E-94D1-54222C63F5DA}</a:tableStyleId>
              </a:tblPr>
              <a:tblGrid>
                <a:gridCol w="2564657"/>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C000"/>
                          </a:solidFill>
                          <a:latin typeface="Arial" pitchFamily="34" charset="0"/>
                          <a:cs typeface="Arial" pitchFamily="34" charset="0"/>
                        </a:rPr>
                        <a:t>brand | make </a:t>
                      </a:r>
                      <a:r>
                        <a:rPr lang="en-US" sz="1800" baseline="0" dirty="0" smtClean="0">
                          <a:solidFill>
                            <a:srgbClr val="FFC000"/>
                          </a:solidFill>
                          <a:latin typeface="Arial" pitchFamily="34" charset="0"/>
                          <a:cs typeface="Arial" pitchFamily="34" charset="0"/>
                        </a:rPr>
                        <a:t>| </a:t>
                      </a:r>
                      <a:r>
                        <a:rPr lang="en-US" sz="1800" kern="1200" dirty="0" smtClean="0">
                          <a:solidFill>
                            <a:srgbClr val="FFC000"/>
                          </a:solidFill>
                          <a:latin typeface="Arial" pitchFamily="34" charset="0"/>
                          <a:cs typeface="Arial" pitchFamily="34" charset="0"/>
                        </a:rPr>
                        <a:t>manufacturer </a:t>
                      </a:r>
                      <a:r>
                        <a:rPr lang="en-US" sz="1800" dirty="0" smtClean="0">
                          <a:solidFill>
                            <a:srgbClr val="FFC000"/>
                          </a:solidFill>
                          <a:latin typeface="Arial" pitchFamily="34" charset="0"/>
                          <a:cs typeface="Arial" pitchFamily="34" charset="0"/>
                        </a:rPr>
                        <a:t>| </a:t>
                      </a:r>
                      <a:r>
                        <a:rPr lang="en-US" sz="1800" dirty="0" err="1" smtClean="0">
                          <a:solidFill>
                            <a:srgbClr val="FFC000"/>
                          </a:solidFill>
                          <a:latin typeface="Arial" pitchFamily="34" charset="0"/>
                          <a:cs typeface="Arial" pitchFamily="34" charset="0"/>
                        </a:rPr>
                        <a:t>mfr</a:t>
                      </a:r>
                      <a:endParaRPr lang="en-US" sz="1800" b="0" dirty="0" smtClean="0">
                        <a:solidFill>
                          <a:srgbClr val="FFC000"/>
                        </a:solidFill>
                        <a:latin typeface="Arial" pitchFamily="34" charset="0"/>
                        <a:cs typeface="Arial" pitchFamily="34" charset="0"/>
                      </a:endParaRPr>
                    </a:p>
                  </a:txBody>
                  <a:tcPr marT="18288" marB="18288"/>
                </a:tc>
              </a:tr>
              <a:tr h="334825">
                <a:tc>
                  <a:txBody>
                    <a:bodyPr/>
                    <a:lstStyle/>
                    <a:p>
                      <a:pPr algn="ctr" fontAlgn="b"/>
                      <a:r>
                        <a:rPr lang="en-US" sz="1800" kern="1200" dirty="0" smtClean="0">
                          <a:solidFill>
                            <a:srgbClr val="FFC000"/>
                          </a:solidFill>
                          <a:latin typeface="Arial" pitchFamily="34" charset="0"/>
                          <a:cs typeface="Arial" pitchFamily="34" charset="0"/>
                        </a:rPr>
                        <a:t>resolution | </a:t>
                      </a:r>
                      <a:r>
                        <a:rPr lang="en-US" sz="1800" kern="1200" dirty="0" err="1" smtClean="0">
                          <a:solidFill>
                            <a:srgbClr val="FFC000"/>
                          </a:solidFill>
                          <a:latin typeface="Arial" pitchFamily="34" charset="0"/>
                          <a:cs typeface="Arial" pitchFamily="34" charset="0"/>
                        </a:rPr>
                        <a:t>mp</a:t>
                      </a:r>
                      <a:r>
                        <a:rPr lang="en-US" sz="1800" kern="1200" dirty="0" smtClean="0">
                          <a:solidFill>
                            <a:srgbClr val="FFC000"/>
                          </a:solidFill>
                          <a:latin typeface="Arial" pitchFamily="34" charset="0"/>
                          <a:cs typeface="Arial" pitchFamily="34" charset="0"/>
                        </a:rPr>
                        <a:t> | megapixel | res</a:t>
                      </a:r>
                      <a:endParaRPr lang="en-US" sz="1800" b="0" kern="1200" dirty="0">
                        <a:solidFill>
                          <a:srgbClr val="FFC000"/>
                        </a:solidFill>
                        <a:latin typeface="Arial" pitchFamily="34" charset="0"/>
                        <a:ea typeface="+mn-ea"/>
                        <a:cs typeface="Arial" pitchFamily="34" charset="0"/>
                      </a:endParaRPr>
                    </a:p>
                  </a:txBody>
                  <a:tcPr marL="9525" marR="9525" marT="18288" marB="18288" anchor="b"/>
                </a:tc>
              </a:tr>
              <a:tr h="273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C000"/>
                          </a:solidFill>
                          <a:latin typeface="Arial" pitchFamily="34" charset="0"/>
                          <a:cs typeface="Arial" pitchFamily="34" charset="0"/>
                        </a:rPr>
                        <a:t>price | retail</a:t>
                      </a:r>
                      <a:r>
                        <a:rPr lang="en-US" sz="1800" baseline="0" dirty="0" smtClean="0">
                          <a:solidFill>
                            <a:srgbClr val="FFC000"/>
                          </a:solidFill>
                          <a:latin typeface="Arial" pitchFamily="34" charset="0"/>
                          <a:cs typeface="Arial" pitchFamily="34" charset="0"/>
                        </a:rPr>
                        <a:t> </a:t>
                      </a:r>
                      <a:r>
                        <a:rPr lang="en-US" sz="1800" dirty="0" smtClean="0">
                          <a:solidFill>
                            <a:srgbClr val="FFC000"/>
                          </a:solidFill>
                          <a:latin typeface="Arial" pitchFamily="34" charset="0"/>
                          <a:cs typeface="Arial" pitchFamily="34" charset="0"/>
                        </a:rPr>
                        <a:t>price | offer</a:t>
                      </a:r>
                      <a:endParaRPr lang="en-US" sz="1800" b="0" dirty="0" smtClean="0">
                        <a:solidFill>
                          <a:srgbClr val="FFC000"/>
                        </a:solidFill>
                        <a:latin typeface="Arial" pitchFamily="34" charset="0"/>
                        <a:cs typeface="Arial" pitchFamily="34" charset="0"/>
                      </a:endParaRPr>
                    </a:p>
                  </a:txBody>
                  <a:tcPr marT="18288" marB="18288"/>
                </a:tc>
              </a:tr>
              <a:tr h="212905">
                <a:tc>
                  <a:txBody>
                    <a:bodyPr/>
                    <a:lstStyle/>
                    <a:p>
                      <a:pPr algn="ctr"/>
                      <a:r>
                        <a:rPr lang="en-US" sz="1800" dirty="0" smtClean="0">
                          <a:solidFill>
                            <a:srgbClr val="FFC000"/>
                          </a:solidFill>
                          <a:latin typeface="Arial" pitchFamily="34" charset="0"/>
                          <a:cs typeface="Arial" pitchFamily="34" charset="0"/>
                        </a:rPr>
                        <a:t>zoom | optical zoom</a:t>
                      </a:r>
                      <a:endParaRPr lang="en-US" sz="1800" b="0" dirty="0">
                        <a:solidFill>
                          <a:srgbClr val="FFC000"/>
                        </a:solidFill>
                        <a:latin typeface="Arial" pitchFamily="34" charset="0"/>
                        <a:cs typeface="Arial" pitchFamily="34" charset="0"/>
                      </a:endParaRPr>
                    </a:p>
                  </a:txBody>
                  <a:tcPr marT="18288" marB="18288"/>
                </a:tc>
              </a:tr>
            </a:tbl>
          </a:graphicData>
        </a:graphic>
      </p:graphicFrame>
      <p:sp>
        <p:nvSpPr>
          <p:cNvPr id="25" name="Down Arrow 24"/>
          <p:cNvSpPr/>
          <p:nvPr/>
        </p:nvSpPr>
        <p:spPr>
          <a:xfrm>
            <a:off x="4548509" y="3686731"/>
            <a:ext cx="412584" cy="469344"/>
          </a:xfrm>
          <a:prstGeom prst="downArrow">
            <a:avLst/>
          </a:prstGeom>
          <a:solidFill>
            <a:schemeClr val="tx1"/>
          </a:solidFill>
          <a:ln>
            <a:noFill/>
          </a:ln>
        </p:spPr>
        <p:txBody>
          <a:bodyPr wrap="square" rtlCol="0" anchor="ctr">
            <a:spAutoFit/>
          </a:bodyPr>
          <a:lstStyle/>
          <a:p>
            <a:pPr algn="ctr" defTabSz="914400"/>
            <a:endParaRPr lang="en-US" dirty="0">
              <a:latin typeface="Arial" pitchFamily="34" charset="0"/>
              <a:cs typeface="Arial" pitchFamily="34" charset="0"/>
            </a:endParaRPr>
          </a:p>
        </p:txBody>
      </p:sp>
      <p:sp>
        <p:nvSpPr>
          <p:cNvPr id="26" name="Down Arrow 25"/>
          <p:cNvSpPr/>
          <p:nvPr/>
        </p:nvSpPr>
        <p:spPr>
          <a:xfrm>
            <a:off x="7264054" y="3686731"/>
            <a:ext cx="412584" cy="469344"/>
          </a:xfrm>
          <a:prstGeom prst="downArrow">
            <a:avLst/>
          </a:prstGeom>
          <a:solidFill>
            <a:schemeClr val="tx1"/>
          </a:solidFill>
          <a:ln>
            <a:noFill/>
          </a:ln>
        </p:spPr>
        <p:txBody>
          <a:bodyPr wrap="square" rtlCol="0" anchor="ctr">
            <a:spAutoFit/>
          </a:bodyPr>
          <a:lstStyle/>
          <a:p>
            <a:pPr algn="ctr" defTabSz="914400"/>
            <a:endParaRPr lang="en-US" dirty="0">
              <a:latin typeface="Arial" pitchFamily="34" charset="0"/>
              <a:cs typeface="Arial" pitchFamily="34" charset="0"/>
            </a:endParaRPr>
          </a:p>
        </p:txBody>
      </p:sp>
    </p:spTree>
    <p:extLst>
      <p:ext uri="{BB962C8B-B14F-4D97-AF65-F5344CB8AC3E}">
        <p14:creationId xmlns:p14="http://schemas.microsoft.com/office/powerpoint/2010/main" val="2435983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7" grpId="0" animBg="1"/>
      <p:bldP spid="25" grpId="1"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Insight</a:t>
            </a:r>
            <a:endParaRPr lang="en-US" dirty="0"/>
          </a:p>
        </p:txBody>
      </p:sp>
      <p:sp>
        <p:nvSpPr>
          <p:cNvPr id="3" name="Text Placeholder 2"/>
          <p:cNvSpPr>
            <a:spLocks noGrp="1"/>
          </p:cNvSpPr>
          <p:nvPr>
            <p:ph type="body" sz="quarter" idx="10"/>
          </p:nvPr>
        </p:nvSpPr>
        <p:spPr>
          <a:xfrm>
            <a:off x="274512" y="756199"/>
            <a:ext cx="8720146" cy="2594556"/>
          </a:xfrm>
        </p:spPr>
        <p:txBody>
          <a:bodyPr/>
          <a:lstStyle/>
          <a:p>
            <a:r>
              <a:rPr lang="en-US" dirty="0" smtClean="0"/>
              <a:t>Tables on the web have a lot of structured information about entities and their attributes</a:t>
            </a:r>
          </a:p>
          <a:p>
            <a:r>
              <a:rPr lang="en-US" dirty="0" smtClean="0"/>
              <a:t>Can we leverage it?</a:t>
            </a:r>
          </a:p>
          <a:p>
            <a:r>
              <a:rPr lang="en-US" dirty="0" smtClean="0"/>
              <a:t>This data is available </a:t>
            </a:r>
            <a:r>
              <a:rPr lang="en-US" dirty="0" smtClean="0">
                <a:solidFill>
                  <a:srgbClr val="FFC000"/>
                </a:solidFill>
              </a:rPr>
              <a:t>anyway</a:t>
            </a:r>
            <a:r>
              <a:rPr lang="en-US" i="1" dirty="0" smtClean="0">
                <a:solidFill>
                  <a:srgbClr val="FFC000"/>
                </a:solidFill>
              </a:rPr>
              <a:t> </a:t>
            </a:r>
            <a:endParaRPr lang="en-US" i="1" dirty="0">
              <a:solidFill>
                <a:srgbClr val="FFC000"/>
              </a:solidFill>
            </a:endParaRPr>
          </a:p>
          <a:p>
            <a:pPr lvl="1"/>
            <a:r>
              <a:rPr lang="en-US" dirty="0"/>
              <a:t>Similar to machine translation, speech </a:t>
            </a:r>
            <a:r>
              <a:rPr lang="en-US" dirty="0" smtClean="0"/>
              <a:t>recognition, entity synonyms</a:t>
            </a:r>
            <a:endParaRPr lang="en-US" dirty="0"/>
          </a:p>
          <a:p>
            <a:pPr lvl="1"/>
            <a:r>
              <a:rPr lang="en-US" dirty="0"/>
              <a:t>The main insight is to connect the problem with that data</a:t>
            </a:r>
          </a:p>
          <a:p>
            <a:endParaRPr lang="en-US"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99" y="3033916"/>
            <a:ext cx="2710515" cy="336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349" y="3446456"/>
            <a:ext cx="3118558" cy="254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4749" y="3432660"/>
            <a:ext cx="1979909" cy="248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63086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focus</a:t>
            </a:r>
            <a:endParaRPr lang="en-US" dirty="0"/>
          </a:p>
        </p:txBody>
      </p:sp>
      <p:sp>
        <p:nvSpPr>
          <p:cNvPr id="3" name="Text Placeholder 2"/>
          <p:cNvSpPr>
            <a:spLocks noGrp="1"/>
          </p:cNvSpPr>
          <p:nvPr>
            <p:ph type="body" sz="quarter" idx="10"/>
          </p:nvPr>
        </p:nvSpPr>
        <p:spPr>
          <a:xfrm>
            <a:off x="248239" y="978841"/>
            <a:ext cx="5136561" cy="2726900"/>
          </a:xfrm>
        </p:spPr>
        <p:txBody>
          <a:bodyPr/>
          <a:lstStyle/>
          <a:p>
            <a:r>
              <a:rPr lang="en-US" sz="2800" dirty="0" smtClean="0"/>
              <a:t>Focus on relational tables</a:t>
            </a:r>
          </a:p>
          <a:p>
            <a:pPr marL="345282" lvl="1" indent="-345282"/>
            <a:r>
              <a:rPr lang="en-US" sz="2800" dirty="0" smtClean="0"/>
              <a:t>Details in paper: </a:t>
            </a:r>
          </a:p>
          <a:p>
            <a:pPr marL="647704" lvl="2" indent="-345282"/>
            <a:r>
              <a:rPr lang="en-US" sz="2400" dirty="0" smtClean="0">
                <a:solidFill>
                  <a:srgbClr val="FFC000"/>
                </a:solidFill>
              </a:rPr>
              <a:t>“</a:t>
            </a:r>
            <a:r>
              <a:rPr lang="en-US" sz="2400" dirty="0" err="1" smtClean="0">
                <a:solidFill>
                  <a:srgbClr val="FFC000"/>
                </a:solidFill>
              </a:rPr>
              <a:t>InfoGather</a:t>
            </a:r>
            <a:r>
              <a:rPr lang="en-US" sz="2400" dirty="0">
                <a:solidFill>
                  <a:srgbClr val="FFC000"/>
                </a:solidFill>
              </a:rPr>
              <a:t>: Entity Augmentation and Attribute Discovery By Holistic Matching with Web </a:t>
            </a:r>
            <a:r>
              <a:rPr lang="en-US" sz="2400" dirty="0" smtClean="0">
                <a:solidFill>
                  <a:srgbClr val="FFC000"/>
                </a:solidFill>
              </a:rPr>
              <a:t>Tables”, </a:t>
            </a:r>
            <a:r>
              <a:rPr lang="en-US" sz="2400" dirty="0" smtClean="0">
                <a:solidFill>
                  <a:schemeClr val="tx1"/>
                </a:solidFill>
              </a:rPr>
              <a:t>SIGMOD 2012</a:t>
            </a:r>
            <a:endParaRPr lang="en-US" sz="2400" dirty="0">
              <a:solidFill>
                <a:schemeClr val="tx1"/>
              </a:solidFill>
            </a:endParaRP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092" y="717771"/>
            <a:ext cx="3118558" cy="254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749" y="3592317"/>
            <a:ext cx="1979909" cy="248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File:Yes check.svg">
            <a:hlinkClick r:id="rId4"/>
          </p:cNvPr>
          <p:cNvPicPr>
            <a:picLocks noChangeAspect="1" noChangeArrowheads="1"/>
          </p:cNvPicPr>
          <p:nvPr/>
        </p:nvPicPr>
        <p:blipFill>
          <a:blip r:embed="rId5" cstate="print"/>
          <a:srcRect/>
          <a:stretch>
            <a:fillRect/>
          </a:stretch>
        </p:blipFill>
        <p:spPr bwMode="auto">
          <a:xfrm>
            <a:off x="7149032" y="1739752"/>
            <a:ext cx="533400" cy="497840"/>
          </a:xfrm>
          <a:prstGeom prst="rect">
            <a:avLst/>
          </a:prstGeom>
          <a:noFill/>
        </p:spPr>
      </p:pic>
      <p:pic>
        <p:nvPicPr>
          <p:cNvPr id="8" name="Picture 3" descr="http://images3.wikia.nocookie.net/ssb/images/thumb/a/a2/X_mark.svg/105px-X_mark.svg.png"/>
          <p:cNvPicPr>
            <a:picLocks noChangeAspect="1" noChangeArrowheads="1"/>
          </p:cNvPicPr>
          <p:nvPr/>
        </p:nvPicPr>
        <p:blipFill>
          <a:blip r:embed="rId6" cstate="print"/>
          <a:srcRect/>
          <a:stretch>
            <a:fillRect/>
          </a:stretch>
        </p:blipFill>
        <p:spPr bwMode="auto">
          <a:xfrm>
            <a:off x="7175424" y="4833108"/>
            <a:ext cx="480616" cy="512657"/>
          </a:xfrm>
          <a:prstGeom prst="rect">
            <a:avLst/>
          </a:prstGeom>
          <a:noFill/>
        </p:spPr>
      </p:pic>
    </p:spTree>
    <p:extLst>
      <p:ext uri="{BB962C8B-B14F-4D97-AF65-F5344CB8AC3E}">
        <p14:creationId xmlns:p14="http://schemas.microsoft.com/office/powerpoint/2010/main" val="3378689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52197686"/>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86205736"/>
              </p:ext>
            </p:extLst>
          </p:nvPr>
        </p:nvGraphicFramePr>
        <p:xfrm>
          <a:off x="3276600" y="188945"/>
          <a:ext cx="2746829" cy="1798320"/>
        </p:xfrm>
        <a:graphic>
          <a:graphicData uri="http://schemas.openxmlformats.org/drawingml/2006/table">
            <a:tbl>
              <a:tblPr firstRow="1" bandRow="1">
                <a:tableStyleId>{5940675A-B579-460E-94D1-54222C63F5DA}</a:tableStyleId>
              </a:tblPr>
              <a:tblGrid>
                <a:gridCol w="1788886"/>
                <a:gridCol w="957943"/>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76948007"/>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39112645"/>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dirty="0" smtClean="0">
                          <a:latin typeface="Arial" pitchFamily="34" charset="0"/>
                          <a:cs typeface="Arial" pitchFamily="34" charset="0"/>
                        </a:rPr>
                        <a:t>GX-1S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917873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13361"/>
            <a:ext cx="8363938" cy="1495794"/>
          </a:xfrm>
        </p:spPr>
        <p:txBody>
          <a:bodyPr/>
          <a:lstStyle/>
          <a:p>
            <a:r>
              <a:rPr lang="en-US" dirty="0" smtClean="0"/>
              <a:t>Initial attempts: </a:t>
            </a:r>
            <a:r>
              <a:rPr lang="en-US" dirty="0"/>
              <a:t>Using algorithms, rules and heuristics</a:t>
            </a:r>
            <a:br>
              <a:rPr lang="en-US" dirty="0"/>
            </a:br>
            <a:endParaRPr lang="en-US" dirty="0"/>
          </a:p>
        </p:txBody>
      </p:sp>
      <p:sp>
        <p:nvSpPr>
          <p:cNvPr id="3" name="Text Placeholder 2"/>
          <p:cNvSpPr>
            <a:spLocks noGrp="1"/>
          </p:cNvSpPr>
          <p:nvPr>
            <p:ph type="body" sz="quarter" idx="10"/>
          </p:nvPr>
        </p:nvSpPr>
        <p:spPr>
          <a:xfrm>
            <a:off x="389436" y="1351284"/>
            <a:ext cx="8363938" cy="3785652"/>
          </a:xfrm>
        </p:spPr>
        <p:txBody>
          <a:bodyPr/>
          <a:lstStyle/>
          <a:p>
            <a:r>
              <a:rPr lang="en-US" dirty="0" smtClean="0"/>
              <a:t>Machine translation:</a:t>
            </a:r>
          </a:p>
          <a:p>
            <a:pPr lvl="1"/>
            <a:r>
              <a:rPr lang="en-US" dirty="0" smtClean="0"/>
              <a:t>Hand-coded rules that capture underlying structure of language</a:t>
            </a:r>
          </a:p>
          <a:p>
            <a:r>
              <a:rPr lang="en-US" dirty="0" smtClean="0"/>
              <a:t>Speed recognition:</a:t>
            </a:r>
          </a:p>
          <a:p>
            <a:pPr lvl="1"/>
            <a:r>
              <a:rPr lang="en-US" dirty="0" smtClean="0"/>
              <a:t>Rules, heuristics and signal processing tricks</a:t>
            </a:r>
          </a:p>
          <a:p>
            <a:r>
              <a:rPr lang="en-US" dirty="0" smtClean="0">
                <a:solidFill>
                  <a:srgbClr val="FFC000"/>
                </a:solidFill>
              </a:rPr>
              <a:t>Named entity recognition</a:t>
            </a:r>
          </a:p>
          <a:p>
            <a:pPr lvl="1"/>
            <a:r>
              <a:rPr lang="en-US" dirty="0" smtClean="0">
                <a:solidFill>
                  <a:srgbClr val="FFC000"/>
                </a:solidFill>
              </a:rPr>
              <a:t>Hand-crafted grammars by experienced computation linguists</a:t>
            </a:r>
          </a:p>
          <a:p>
            <a:r>
              <a:rPr lang="en-US" dirty="0" smtClean="0"/>
              <a:t>…</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322973579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8898359"/>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S80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17696261"/>
              </p:ext>
            </p:extLst>
          </p:nvPr>
        </p:nvGraphicFramePr>
        <p:xfrm>
          <a:off x="3276600" y="188945"/>
          <a:ext cx="2746829" cy="1798320"/>
        </p:xfrm>
        <a:graphic>
          <a:graphicData uri="http://schemas.openxmlformats.org/drawingml/2006/table">
            <a:tbl>
              <a:tblPr firstRow="1" bandRow="1">
                <a:tableStyleId>{5940675A-B579-460E-94D1-54222C63F5DA}</a:tableStyleId>
              </a:tblPr>
              <a:tblGrid>
                <a:gridCol w="1788886"/>
                <a:gridCol w="957943"/>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rgbClr val="FFC000"/>
                          </a:solidFill>
                          <a:latin typeface="Arial" pitchFamily="34" charset="0"/>
                          <a:ea typeface="+mn-ea"/>
                          <a:cs typeface="Arial" pitchFamily="34" charset="0"/>
                        </a:rPr>
                        <a:t>S80</a:t>
                      </a:r>
                      <a:endParaRPr lang="en-US" sz="1800" kern="1200" dirty="0">
                        <a:solidFill>
                          <a:srgbClr val="FFC000"/>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rgbClr val="FFC000"/>
                          </a:solidFill>
                          <a:latin typeface="Arial" pitchFamily="34" charset="0"/>
                          <a:ea typeface="+mn-ea"/>
                          <a:cs typeface="Arial" pitchFamily="34" charset="0"/>
                        </a:rPr>
                        <a:t>Nikon</a:t>
                      </a:r>
                      <a:endParaRPr lang="en-US" sz="1800" kern="1200" dirty="0">
                        <a:solidFill>
                          <a:srgbClr val="FFC000"/>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99460973"/>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S80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solidFill>
                            <a:srgbClr val="FFC000"/>
                          </a:solidFill>
                          <a:latin typeface="Arial" pitchFamily="34" charset="0"/>
                          <a:cs typeface="Arial" pitchFamily="34" charset="0"/>
                        </a:rPr>
                        <a:t>Benq</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22117522"/>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dirty="0" smtClean="0">
                          <a:latin typeface="Arial" pitchFamily="34" charset="0"/>
                          <a:cs typeface="Arial" pitchFamily="34" charset="0"/>
                        </a:rPr>
                        <a:t>GX-1S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326598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88670338"/>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S80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8" rtl="0" eaLnBrk="1" fontAlgn="auto" latinLnBrk="0" hangingPunct="1">
                        <a:lnSpc>
                          <a:spcPct val="100000"/>
                        </a:lnSpc>
                        <a:spcBef>
                          <a:spcPts val="0"/>
                        </a:spcBef>
                        <a:spcAft>
                          <a:spcPts val="0"/>
                        </a:spcAft>
                        <a:buClrTx/>
                        <a:buSzTx/>
                        <a:buFontTx/>
                        <a:buNone/>
                        <a:tabLst/>
                        <a:defRPr/>
                      </a:pPr>
                      <a:r>
                        <a:rPr lang="en-US" sz="1800" dirty="0" err="1" smtClean="0">
                          <a:solidFill>
                            <a:srgbClr val="FFC000"/>
                          </a:solidFill>
                          <a:latin typeface="Arial" pitchFamily="34" charset="0"/>
                          <a:cs typeface="Arial" pitchFamily="34" charset="0"/>
                        </a:rPr>
                        <a:t>Benq</a:t>
                      </a:r>
                      <a:endParaRPr lang="en-US" sz="1800" dirty="0" smtClean="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62517067"/>
              </p:ext>
            </p:extLst>
          </p:nvPr>
        </p:nvGraphicFramePr>
        <p:xfrm>
          <a:off x="3276600" y="188945"/>
          <a:ext cx="2746829" cy="1798320"/>
        </p:xfrm>
        <a:graphic>
          <a:graphicData uri="http://schemas.openxmlformats.org/drawingml/2006/table">
            <a:tbl>
              <a:tblPr firstRow="1" bandRow="1">
                <a:tableStyleId>{5940675A-B579-460E-94D1-54222C63F5DA}</a:tableStyleId>
              </a:tblPr>
              <a:tblGrid>
                <a:gridCol w="1788886"/>
                <a:gridCol w="957943"/>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rgbClr val="FFC000"/>
                          </a:solidFill>
                          <a:latin typeface="Arial" pitchFamily="34" charset="0"/>
                          <a:ea typeface="+mn-ea"/>
                          <a:cs typeface="Arial" pitchFamily="34" charset="0"/>
                        </a:rPr>
                        <a:t>S80</a:t>
                      </a:r>
                      <a:endParaRPr lang="en-US" sz="1800" kern="1200" dirty="0">
                        <a:solidFill>
                          <a:srgbClr val="FFC000"/>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rgbClr val="FFC000"/>
                          </a:solidFill>
                          <a:latin typeface="Arial" pitchFamily="34" charset="0"/>
                          <a:ea typeface="+mn-ea"/>
                          <a:cs typeface="Arial" pitchFamily="34" charset="0"/>
                        </a:rPr>
                        <a:t>Nikon</a:t>
                      </a:r>
                      <a:endParaRPr lang="en-US" sz="1800" kern="1200" dirty="0">
                        <a:solidFill>
                          <a:srgbClr val="FFC000"/>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04725812"/>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S80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solidFill>
                            <a:srgbClr val="FFC000"/>
                          </a:solidFill>
                          <a:latin typeface="Arial" pitchFamily="34" charset="0"/>
                          <a:cs typeface="Arial" pitchFamily="34" charset="0"/>
                        </a:rPr>
                        <a:t>Benq</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22117522"/>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dirty="0" smtClean="0">
                          <a:latin typeface="Arial" pitchFamily="34" charset="0"/>
                          <a:cs typeface="Arial" pitchFamily="34" charset="0"/>
                        </a:rPr>
                        <a:t>GX-1S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326598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9995620"/>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A10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78382089"/>
              </p:ext>
            </p:extLst>
          </p:nvPr>
        </p:nvGraphicFramePr>
        <p:xfrm>
          <a:off x="3276600" y="188945"/>
          <a:ext cx="2746829" cy="1798320"/>
        </p:xfrm>
        <a:graphic>
          <a:graphicData uri="http://schemas.openxmlformats.org/drawingml/2006/table">
            <a:tbl>
              <a:tblPr firstRow="1" bandRow="1">
                <a:tableStyleId>{5940675A-B579-460E-94D1-54222C63F5DA}</a:tableStyleId>
              </a:tblPr>
              <a:tblGrid>
                <a:gridCol w="1788886"/>
                <a:gridCol w="957943"/>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83493556"/>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A10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rgbClr val="FFC000"/>
                          </a:solidFill>
                          <a:latin typeface="Arial" pitchFamily="34" charset="0"/>
                          <a:ea typeface="+mn-ea"/>
                          <a:cs typeface="Arial" pitchFamily="34" charset="0"/>
                        </a:rPr>
                        <a:t>Innostream</a:t>
                      </a:r>
                      <a:endParaRPr lang="en-US" sz="1800" kern="1200" dirty="0">
                        <a:solidFill>
                          <a:srgbClr val="FFC000"/>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58005040"/>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dirty="0" smtClean="0">
                          <a:latin typeface="Arial" pitchFamily="34" charset="0"/>
                          <a:cs typeface="Arial" pitchFamily="34" charset="0"/>
                        </a:rPr>
                        <a:t>GX-1S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solidFill>
                            <a:srgbClr val="FFC000"/>
                          </a:solidFill>
                          <a:latin typeface="Arial" pitchFamily="34" charset="0"/>
                          <a:cs typeface="Arial" pitchFamily="34" charset="0"/>
                        </a:rPr>
                        <a:t>A10</a:t>
                      </a:r>
                      <a:endParaRPr lang="en-US" sz="1800" b="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C000"/>
                          </a:solidFill>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519790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43593532"/>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A10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err="1" smtClean="0">
                          <a:solidFill>
                            <a:srgbClr val="FFC000"/>
                          </a:solidFill>
                          <a:latin typeface="Arial" pitchFamily="34" charset="0"/>
                          <a:ea typeface="+mn-ea"/>
                          <a:cs typeface="Arial" pitchFamily="34" charset="0"/>
                        </a:rPr>
                        <a:t>Innostream</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GX-1S</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62939092"/>
              </p:ext>
            </p:extLst>
          </p:nvPr>
        </p:nvGraphicFramePr>
        <p:xfrm>
          <a:off x="3276600" y="188945"/>
          <a:ext cx="2746829" cy="1798320"/>
        </p:xfrm>
        <a:graphic>
          <a:graphicData uri="http://schemas.openxmlformats.org/drawingml/2006/table">
            <a:tbl>
              <a:tblPr firstRow="1" bandRow="1">
                <a:tableStyleId>{5940675A-B579-460E-94D1-54222C63F5DA}</a:tableStyleId>
              </a:tblPr>
              <a:tblGrid>
                <a:gridCol w="1788886"/>
                <a:gridCol w="957943"/>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51389314"/>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A10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rgbClr val="FFC000"/>
                          </a:solidFill>
                          <a:latin typeface="Arial" pitchFamily="34" charset="0"/>
                          <a:ea typeface="+mn-ea"/>
                          <a:cs typeface="Arial" pitchFamily="34" charset="0"/>
                        </a:rPr>
                        <a:t>Innostream</a:t>
                      </a:r>
                      <a:endParaRPr lang="en-US" sz="1800" kern="1200" dirty="0">
                        <a:solidFill>
                          <a:srgbClr val="FFC000"/>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01737980"/>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dirty="0" smtClean="0">
                          <a:latin typeface="Arial" pitchFamily="34" charset="0"/>
                          <a:cs typeface="Arial" pitchFamily="34" charset="0"/>
                        </a:rPr>
                        <a:t>GX-1S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solidFill>
                            <a:srgbClr val="FFC000"/>
                          </a:solidFill>
                          <a:latin typeface="Arial" pitchFamily="34" charset="0"/>
                          <a:cs typeface="Arial" pitchFamily="34" charset="0"/>
                        </a:rPr>
                        <a:t>A10</a:t>
                      </a:r>
                      <a:endParaRPr lang="en-US" sz="1800" b="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C000"/>
                          </a:solidFill>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23815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1545932"/>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GX-1S</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88389072"/>
              </p:ext>
            </p:extLst>
          </p:nvPr>
        </p:nvGraphicFramePr>
        <p:xfrm>
          <a:off x="3276600" y="188945"/>
          <a:ext cx="2746829" cy="1798320"/>
        </p:xfrm>
        <a:graphic>
          <a:graphicData uri="http://schemas.openxmlformats.org/drawingml/2006/table">
            <a:tbl>
              <a:tblPr firstRow="1" bandRow="1">
                <a:tableStyleId>{5940675A-B579-460E-94D1-54222C63F5DA}</a:tableStyleId>
              </a:tblPr>
              <a:tblGrid>
                <a:gridCol w="1788886"/>
                <a:gridCol w="957943"/>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46570586"/>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258713"/>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dirty="0" smtClean="0">
                          <a:solidFill>
                            <a:srgbClr val="FFC000"/>
                          </a:solidFill>
                          <a:latin typeface="Arial" pitchFamily="34" charset="0"/>
                          <a:cs typeface="Arial" pitchFamily="34" charset="0"/>
                        </a:rPr>
                        <a:t>GX-1S</a:t>
                      </a:r>
                      <a:endParaRPr lang="en-US" sz="1800" b="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C000"/>
                          </a:solidFill>
                          <a:latin typeface="Arial" pitchFamily="34" charset="0"/>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249456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0540093"/>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GX-1S</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solidFill>
                            <a:srgbClr val="FFC000"/>
                          </a:solidFill>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12902410"/>
              </p:ext>
            </p:extLst>
          </p:nvPr>
        </p:nvGraphicFramePr>
        <p:xfrm>
          <a:off x="3276600" y="188945"/>
          <a:ext cx="2746829" cy="1798320"/>
        </p:xfrm>
        <a:graphic>
          <a:graphicData uri="http://schemas.openxmlformats.org/drawingml/2006/table">
            <a:tbl>
              <a:tblPr firstRow="1" bandRow="1">
                <a:tableStyleId>{5940675A-B579-460E-94D1-54222C63F5DA}</a:tableStyleId>
              </a:tblPr>
              <a:tblGrid>
                <a:gridCol w="1788886"/>
                <a:gridCol w="957943"/>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6768560"/>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85113777"/>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dirty="0" smtClean="0">
                          <a:solidFill>
                            <a:srgbClr val="FFC000"/>
                          </a:solidFill>
                          <a:latin typeface="Arial" pitchFamily="34" charset="0"/>
                          <a:cs typeface="Arial" pitchFamily="34" charset="0"/>
                        </a:rPr>
                        <a:t>GX-1S</a:t>
                      </a:r>
                      <a:endParaRPr lang="en-US" sz="1800" b="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C000"/>
                          </a:solidFill>
                          <a:latin typeface="Arial" pitchFamily="34" charset="0"/>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786040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19423121"/>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A10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err="1" smtClean="0">
                          <a:solidFill>
                            <a:schemeClr val="tx1"/>
                          </a:solidFill>
                          <a:latin typeface="Arial" pitchFamily="34" charset="0"/>
                          <a:ea typeface="+mn-ea"/>
                          <a:cs typeface="Arial" pitchFamily="34" charset="0"/>
                        </a:rPr>
                        <a:t>Innostream</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GX-1S</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Samsung</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72954883"/>
              </p:ext>
            </p:extLst>
          </p:nvPr>
        </p:nvGraphicFramePr>
        <p:xfrm>
          <a:off x="3276600" y="188945"/>
          <a:ext cx="2746829" cy="1798320"/>
        </p:xfrm>
        <a:graphic>
          <a:graphicData uri="http://schemas.openxmlformats.org/drawingml/2006/table">
            <a:tbl>
              <a:tblPr firstRow="1" bandRow="1">
                <a:tableStyleId>{5940675A-B579-460E-94D1-54222C63F5DA}</a:tableStyleId>
              </a:tblPr>
              <a:tblGrid>
                <a:gridCol w="1788886"/>
                <a:gridCol w="957943"/>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57822354"/>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46776393"/>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kern="1200" dirty="0" smtClean="0">
                          <a:solidFill>
                            <a:schemeClr val="tx1"/>
                          </a:solidFill>
                          <a:latin typeface="Arial" pitchFamily="34" charset="0"/>
                          <a:ea typeface="+mn-ea"/>
                          <a:cs typeface="Arial" pitchFamily="34" charset="0"/>
                        </a:rPr>
                        <a:t>GX-1S</a:t>
                      </a:r>
                      <a:endParaRPr lang="en-US" sz="1800" b="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Arial" pitchFamily="34" charset="0"/>
                          <a:ea typeface="+mn-ea"/>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pic>
        <p:nvPicPr>
          <p:cNvPr id="19" name="Picture 3" descr="http://images3.wikia.nocookie.net/ssb/images/thumb/a/a2/X_mark.svg/105px-X_mark.svg.png"/>
          <p:cNvPicPr>
            <a:picLocks noChangeAspect="1" noChangeArrowheads="1"/>
          </p:cNvPicPr>
          <p:nvPr/>
        </p:nvPicPr>
        <p:blipFill>
          <a:blip r:embed="rId2" cstate="print"/>
          <a:srcRect/>
          <a:stretch>
            <a:fillRect/>
          </a:stretch>
        </p:blipFill>
        <p:spPr bwMode="auto">
          <a:xfrm>
            <a:off x="2247900" y="2720904"/>
            <a:ext cx="381000" cy="406400"/>
          </a:xfrm>
          <a:prstGeom prst="rect">
            <a:avLst/>
          </a:prstGeom>
          <a:noFill/>
        </p:spPr>
      </p:pic>
      <p:pic>
        <p:nvPicPr>
          <p:cNvPr id="20" name="Picture 3" descr="http://images3.wikia.nocookie.net/ssb/images/thumb/a/a2/X_mark.svg/105px-X_mark.svg.png"/>
          <p:cNvPicPr>
            <a:picLocks noChangeAspect="1" noChangeArrowheads="1"/>
          </p:cNvPicPr>
          <p:nvPr/>
        </p:nvPicPr>
        <p:blipFill>
          <a:blip r:embed="rId2" cstate="print"/>
          <a:srcRect/>
          <a:stretch>
            <a:fillRect/>
          </a:stretch>
        </p:blipFill>
        <p:spPr bwMode="auto">
          <a:xfrm>
            <a:off x="2247900" y="3092268"/>
            <a:ext cx="381000" cy="406400"/>
          </a:xfrm>
          <a:prstGeom prst="rect">
            <a:avLst/>
          </a:prstGeom>
          <a:noFill/>
        </p:spPr>
      </p:pic>
      <p:pic>
        <p:nvPicPr>
          <p:cNvPr id="21" name="Picture 2" descr="File:Yes check.svg">
            <a:hlinkClick r:id="rId3"/>
          </p:cNvPr>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2289940" y="3487291"/>
            <a:ext cx="433829" cy="404907"/>
          </a:xfrm>
          <a:prstGeom prst="rect">
            <a:avLst/>
          </a:prstGeom>
          <a:noFill/>
        </p:spPr>
      </p:pic>
      <p:sp>
        <p:nvSpPr>
          <p:cNvPr id="25" name="TextBox 24"/>
          <p:cNvSpPr txBox="1"/>
          <p:nvPr/>
        </p:nvSpPr>
        <p:spPr>
          <a:xfrm>
            <a:off x="0" y="55506"/>
            <a:ext cx="2529114" cy="830997"/>
          </a:xfrm>
          <a:prstGeom prst="rect">
            <a:avLst/>
          </a:prstGeom>
          <a:noFill/>
        </p:spPr>
        <p:txBody>
          <a:bodyPr wrap="square" rtlCol="0">
            <a:spAutoFit/>
          </a:bodyPr>
          <a:lstStyle/>
          <a:p>
            <a:r>
              <a:rPr lang="en-US" sz="2400" dirty="0" smtClean="0">
                <a:solidFill>
                  <a:srgbClr val="FFC000"/>
                </a:solidFill>
              </a:rPr>
              <a:t>Direct Matching</a:t>
            </a:r>
          </a:p>
          <a:p>
            <a:r>
              <a:rPr lang="en-US" sz="2400" dirty="0" smtClean="0">
                <a:solidFill>
                  <a:srgbClr val="FFC000"/>
                </a:solidFill>
              </a:rPr>
              <a:t>Approach (DMA)</a:t>
            </a:r>
            <a:endParaRPr lang="en-US" sz="2400" dirty="0">
              <a:solidFill>
                <a:srgbClr val="FFC000"/>
              </a:solidFill>
            </a:endParaRPr>
          </a:p>
        </p:txBody>
      </p:sp>
    </p:spTree>
    <p:extLst>
      <p:ext uri="{BB962C8B-B14F-4D97-AF65-F5344CB8AC3E}">
        <p14:creationId xmlns:p14="http://schemas.microsoft.com/office/powerpoint/2010/main" val="1144095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7202780"/>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A10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err="1" smtClean="0">
                          <a:solidFill>
                            <a:schemeClr val="tx1"/>
                          </a:solidFill>
                          <a:latin typeface="Arial" pitchFamily="34" charset="0"/>
                          <a:ea typeface="+mn-ea"/>
                          <a:cs typeface="Arial" pitchFamily="34" charset="0"/>
                        </a:rPr>
                        <a:t>Innostream</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GX-1S</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Samsung</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34607443"/>
              </p:ext>
            </p:extLst>
          </p:nvPr>
        </p:nvGraphicFramePr>
        <p:xfrm>
          <a:off x="3276600" y="188945"/>
          <a:ext cx="2761343" cy="1798320"/>
        </p:xfrm>
        <a:graphic>
          <a:graphicData uri="http://schemas.openxmlformats.org/drawingml/2006/table">
            <a:tbl>
              <a:tblPr firstRow="1" bandRow="1">
                <a:tableStyleId>{5940675A-B579-460E-94D1-54222C63F5DA}</a:tableStyleId>
              </a:tblPr>
              <a:tblGrid>
                <a:gridCol w="1788886"/>
                <a:gridCol w="972457"/>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03985396"/>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24804331"/>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kern="1200" dirty="0" smtClean="0">
                          <a:solidFill>
                            <a:schemeClr val="tx1"/>
                          </a:solidFill>
                          <a:latin typeface="Arial" pitchFamily="34" charset="0"/>
                          <a:ea typeface="+mn-ea"/>
                          <a:cs typeface="Arial" pitchFamily="34" charset="0"/>
                        </a:rPr>
                        <a:t>GX-1S</a:t>
                      </a:r>
                      <a:endParaRPr lang="en-US" sz="1800" b="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Arial" pitchFamily="34" charset="0"/>
                          <a:ea typeface="+mn-ea"/>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2568597190"/>
              </p:ext>
            </p:extLst>
          </p:nvPr>
        </p:nvGraphicFramePr>
        <p:xfrm>
          <a:off x="6821715" y="203459"/>
          <a:ext cx="2104570" cy="1798320"/>
        </p:xfrm>
        <a:graphic>
          <a:graphicData uri="http://schemas.openxmlformats.org/drawingml/2006/table">
            <a:tbl>
              <a:tblPr firstRow="1" bandRow="1">
                <a:tableStyleId>{5940675A-B579-460E-94D1-54222C63F5DA}</a:tableStyleId>
              </a:tblPr>
              <a:tblGrid>
                <a:gridCol w="1363339"/>
                <a:gridCol w="741231"/>
              </a:tblGrid>
              <a:tr h="284480">
                <a:tc>
                  <a:txBody>
                    <a:bodyPr/>
                    <a:lstStyle/>
                    <a:p>
                      <a:pPr algn="ctr"/>
                      <a:r>
                        <a:rPr lang="en-US" sz="1800" b="1" dirty="0" smtClean="0">
                          <a:latin typeface="Arial" pitchFamily="34" charset="0"/>
                          <a:cs typeface="Arial" pitchFamily="34" charset="0"/>
                        </a:rPr>
                        <a:t>Part No</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smtClean="0">
                          <a:latin typeface="Arial" pitchFamily="34" charset="0"/>
                          <a:cs typeface="Arial" pitchFamily="34" charset="0"/>
                        </a:rPr>
                        <a:t>Mfg</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5796">
                <a:tc>
                  <a:txBody>
                    <a:bodyPr/>
                    <a:lstStyle/>
                    <a:p>
                      <a:pPr algn="ctr"/>
                      <a:r>
                        <a:rPr lang="en-US" sz="1800" dirty="0" smtClean="0">
                          <a:latin typeface="Arial" pitchFamily="34" charset="0"/>
                          <a:cs typeface="Arial" pitchFamily="34" charset="0"/>
                        </a:rPr>
                        <a:t>DSC W570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9366">
                <a:tc>
                  <a:txBody>
                    <a:bodyPr/>
                    <a:lstStyle/>
                    <a:p>
                      <a:pPr algn="ctr"/>
                      <a:r>
                        <a:rPr lang="en-US" sz="1800" dirty="0" smtClean="0">
                          <a:latin typeface="Arial" pitchFamily="34" charset="0"/>
                          <a:cs typeface="Arial" pitchFamily="34" charset="0"/>
                        </a:rPr>
                        <a:t>T1460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latin typeface="Arial" pitchFamily="34" charset="0"/>
                          <a:cs typeface="Arial" pitchFamily="34" charset="0"/>
                        </a:rPr>
                        <a:t>Benq</a:t>
                      </a:r>
                      <a:endParaRPr lang="en-US" sz="1800" dirty="0" smtClean="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err="1" smtClean="0">
                          <a:latin typeface="Arial" pitchFamily="34" charset="0"/>
                          <a:cs typeface="Arial" pitchFamily="34" charset="0"/>
                        </a:rPr>
                        <a:t>Optio</a:t>
                      </a:r>
                      <a:r>
                        <a:rPr lang="en-US" sz="1800" dirty="0" smtClean="0">
                          <a:latin typeface="Arial" pitchFamily="34" charset="0"/>
                          <a:cs typeface="Arial" pitchFamily="34" charset="0"/>
                        </a:rPr>
                        <a:t> E60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Pentax</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S8100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Nikon</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 name="TextBox 27"/>
          <p:cNvSpPr txBox="1"/>
          <p:nvPr/>
        </p:nvSpPr>
        <p:spPr>
          <a:xfrm>
            <a:off x="6136748" y="720835"/>
            <a:ext cx="5715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cxnSp>
        <p:nvCxnSpPr>
          <p:cNvPr id="30" name="Straight Arrow Connector 29"/>
          <p:cNvCxnSpPr>
            <a:stCxn id="6" idx="3"/>
            <a:endCxn id="27" idx="1"/>
          </p:cNvCxnSpPr>
          <p:nvPr/>
        </p:nvCxnSpPr>
        <p:spPr>
          <a:xfrm>
            <a:off x="6037943" y="1088105"/>
            <a:ext cx="783772" cy="14514"/>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820677" y="2001962"/>
            <a:ext cx="5715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cxnSp>
        <p:nvCxnSpPr>
          <p:cNvPr id="33" name="Straight Arrow Connector 32"/>
          <p:cNvCxnSpPr>
            <a:stCxn id="11" idx="3"/>
          </p:cNvCxnSpPr>
          <p:nvPr/>
        </p:nvCxnSpPr>
        <p:spPr>
          <a:xfrm flipV="1">
            <a:off x="6081486" y="2028704"/>
            <a:ext cx="740229" cy="1266764"/>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433390" y="2577933"/>
            <a:ext cx="659892"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sp>
        <p:nvSpPr>
          <p:cNvPr id="36" name="TextBox 35"/>
          <p:cNvSpPr txBox="1"/>
          <p:nvPr/>
        </p:nvSpPr>
        <p:spPr>
          <a:xfrm>
            <a:off x="5004887" y="4183216"/>
            <a:ext cx="571500" cy="369332"/>
          </a:xfrm>
          <a:prstGeom prst="rect">
            <a:avLst/>
          </a:prstGeom>
          <a:noFill/>
        </p:spPr>
        <p:txBody>
          <a:bodyPr wrap="square" rtlCol="0">
            <a:spAutoFit/>
          </a:bodyPr>
          <a:lstStyle/>
          <a:p>
            <a:r>
              <a:rPr lang="en-US" dirty="0" smtClean="0">
                <a:latin typeface="Arial" pitchFamily="34" charset="0"/>
                <a:cs typeface="Arial" pitchFamily="34" charset="0"/>
              </a:rPr>
              <a:t>0.2</a:t>
            </a:r>
            <a:endParaRPr lang="en-US" dirty="0">
              <a:latin typeface="Arial" pitchFamily="34" charset="0"/>
              <a:cs typeface="Arial" pitchFamily="34" charset="0"/>
            </a:endParaRPr>
          </a:p>
        </p:txBody>
      </p:sp>
      <p:cxnSp>
        <p:nvCxnSpPr>
          <p:cNvPr id="37" name="Straight Arrow Connector 36"/>
          <p:cNvCxnSpPr/>
          <p:nvPr/>
        </p:nvCxnSpPr>
        <p:spPr>
          <a:xfrm>
            <a:off x="4777074" y="2028704"/>
            <a:ext cx="0" cy="372573"/>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4820677" y="4183283"/>
            <a:ext cx="0" cy="369265"/>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7238425" y="2079182"/>
            <a:ext cx="1673346" cy="1200329"/>
          </a:xfrm>
          <a:prstGeom prst="rect">
            <a:avLst/>
          </a:prstGeom>
        </p:spPr>
        <p:txBody>
          <a:bodyPr wrap="square">
            <a:spAutoFit/>
          </a:bodyPr>
          <a:lstStyle/>
          <a:p>
            <a:r>
              <a:rPr lang="en-US" sz="2400" dirty="0">
                <a:solidFill>
                  <a:srgbClr val="FFC000"/>
                </a:solidFill>
              </a:rPr>
              <a:t>Indirect </a:t>
            </a:r>
            <a:r>
              <a:rPr lang="en-US" sz="2400" dirty="0" smtClean="0">
                <a:solidFill>
                  <a:srgbClr val="FFC000"/>
                </a:solidFill>
              </a:rPr>
              <a:t>matching</a:t>
            </a:r>
            <a:endParaRPr lang="en-US" sz="2400" dirty="0">
              <a:solidFill>
                <a:srgbClr val="FFC000"/>
              </a:solidFill>
            </a:endParaRPr>
          </a:p>
          <a:p>
            <a:r>
              <a:rPr lang="en-US" sz="2400" dirty="0">
                <a:solidFill>
                  <a:srgbClr val="FFC000"/>
                </a:solidFill>
              </a:rPr>
              <a:t>table</a:t>
            </a:r>
          </a:p>
        </p:txBody>
      </p:sp>
    </p:spTree>
    <p:extLst>
      <p:ext uri="{BB962C8B-B14F-4D97-AF65-F5344CB8AC3E}">
        <p14:creationId xmlns:p14="http://schemas.microsoft.com/office/powerpoint/2010/main" val="308418608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1480064"/>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A10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err="1" smtClean="0">
                          <a:solidFill>
                            <a:schemeClr val="tx1"/>
                          </a:solidFill>
                          <a:latin typeface="Arial" pitchFamily="34" charset="0"/>
                          <a:ea typeface="+mn-ea"/>
                          <a:cs typeface="Arial" pitchFamily="34" charset="0"/>
                        </a:rPr>
                        <a:t>Innostream</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GX-1S</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Samsung</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solidFill>
                            <a:srgbClr val="FFC000"/>
                          </a:solidFill>
                          <a:latin typeface="Arial" pitchFamily="34" charset="0"/>
                          <a:cs typeface="Arial" pitchFamily="34" charset="0"/>
                        </a:rPr>
                        <a:t>T1460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solidFill>
                            <a:srgbClr val="FFC000"/>
                          </a:solidFill>
                          <a:latin typeface="Arial" pitchFamily="34" charset="0"/>
                          <a:cs typeface="Arial" pitchFamily="34" charset="0"/>
                        </a:rPr>
                        <a:t>Benq</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28059540"/>
              </p:ext>
            </p:extLst>
          </p:nvPr>
        </p:nvGraphicFramePr>
        <p:xfrm>
          <a:off x="3276600" y="188945"/>
          <a:ext cx="2761343" cy="1798320"/>
        </p:xfrm>
        <a:graphic>
          <a:graphicData uri="http://schemas.openxmlformats.org/drawingml/2006/table">
            <a:tbl>
              <a:tblPr firstRow="1" bandRow="1">
                <a:tableStyleId>{5940675A-B579-460E-94D1-54222C63F5DA}</a:tableStyleId>
              </a:tblPr>
              <a:tblGrid>
                <a:gridCol w="1788886"/>
                <a:gridCol w="972457"/>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83462706"/>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065734018"/>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kern="1200" dirty="0" smtClean="0">
                          <a:solidFill>
                            <a:schemeClr val="tx1"/>
                          </a:solidFill>
                          <a:latin typeface="Arial" pitchFamily="34" charset="0"/>
                          <a:ea typeface="+mn-ea"/>
                          <a:cs typeface="Arial" pitchFamily="34" charset="0"/>
                        </a:rPr>
                        <a:t>GX-1S</a:t>
                      </a:r>
                      <a:endParaRPr lang="en-US" sz="1800" b="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Arial" pitchFamily="34" charset="0"/>
                          <a:ea typeface="+mn-ea"/>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2996728204"/>
              </p:ext>
            </p:extLst>
          </p:nvPr>
        </p:nvGraphicFramePr>
        <p:xfrm>
          <a:off x="6821715" y="203459"/>
          <a:ext cx="2104570" cy="1798320"/>
        </p:xfrm>
        <a:graphic>
          <a:graphicData uri="http://schemas.openxmlformats.org/drawingml/2006/table">
            <a:tbl>
              <a:tblPr firstRow="1" bandRow="1">
                <a:tableStyleId>{5940675A-B579-460E-94D1-54222C63F5DA}</a:tableStyleId>
              </a:tblPr>
              <a:tblGrid>
                <a:gridCol w="1363339"/>
                <a:gridCol w="741231"/>
              </a:tblGrid>
              <a:tr h="284480">
                <a:tc>
                  <a:txBody>
                    <a:bodyPr/>
                    <a:lstStyle/>
                    <a:p>
                      <a:pPr algn="ctr"/>
                      <a:r>
                        <a:rPr lang="en-US" sz="1800" b="1" dirty="0" smtClean="0">
                          <a:latin typeface="Arial" pitchFamily="34" charset="0"/>
                          <a:cs typeface="Arial" pitchFamily="34" charset="0"/>
                        </a:rPr>
                        <a:t>Part No</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smtClean="0">
                          <a:latin typeface="Arial" pitchFamily="34" charset="0"/>
                          <a:cs typeface="Arial" pitchFamily="34" charset="0"/>
                        </a:rPr>
                        <a:t>Mfg</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5796">
                <a:tc>
                  <a:txBody>
                    <a:bodyPr/>
                    <a:lstStyle/>
                    <a:p>
                      <a:pPr algn="ctr"/>
                      <a:r>
                        <a:rPr lang="en-US" sz="1800" dirty="0" smtClean="0">
                          <a:latin typeface="Arial" pitchFamily="34" charset="0"/>
                          <a:cs typeface="Arial" pitchFamily="34" charset="0"/>
                        </a:rPr>
                        <a:t>DSC W570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9366">
                <a:tc>
                  <a:txBody>
                    <a:bodyPr/>
                    <a:lstStyle/>
                    <a:p>
                      <a:pPr algn="ctr"/>
                      <a:r>
                        <a:rPr lang="en-US" sz="1800" dirty="0" smtClean="0">
                          <a:solidFill>
                            <a:srgbClr val="FFC000"/>
                          </a:solidFill>
                          <a:latin typeface="Arial" pitchFamily="34" charset="0"/>
                          <a:cs typeface="Arial" pitchFamily="34" charset="0"/>
                        </a:rPr>
                        <a:t>T1460</a:t>
                      </a:r>
                      <a:endParaRPr lang="en-US" sz="1800" dirty="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FFC000"/>
                          </a:solidFill>
                          <a:latin typeface="Arial" pitchFamily="34" charset="0"/>
                          <a:cs typeface="Arial" pitchFamily="34" charset="0"/>
                        </a:rPr>
                        <a:t>Benq</a:t>
                      </a:r>
                      <a:endParaRPr lang="en-US" sz="1800" dirty="0" smtClean="0">
                        <a:solidFill>
                          <a:srgbClr val="FFC000"/>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err="1" smtClean="0">
                          <a:latin typeface="Arial" pitchFamily="34" charset="0"/>
                          <a:cs typeface="Arial" pitchFamily="34" charset="0"/>
                        </a:rPr>
                        <a:t>Optio</a:t>
                      </a:r>
                      <a:r>
                        <a:rPr lang="en-US" sz="1800" dirty="0" smtClean="0">
                          <a:latin typeface="Arial" pitchFamily="34" charset="0"/>
                          <a:cs typeface="Arial" pitchFamily="34" charset="0"/>
                        </a:rPr>
                        <a:t> E60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Pentax</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S8100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Nikon</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 name="TextBox 27"/>
          <p:cNvSpPr txBox="1"/>
          <p:nvPr/>
        </p:nvSpPr>
        <p:spPr>
          <a:xfrm>
            <a:off x="6136748" y="720835"/>
            <a:ext cx="5715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cxnSp>
        <p:nvCxnSpPr>
          <p:cNvPr id="30" name="Straight Arrow Connector 29"/>
          <p:cNvCxnSpPr>
            <a:stCxn id="6" idx="3"/>
            <a:endCxn id="27" idx="1"/>
          </p:cNvCxnSpPr>
          <p:nvPr/>
        </p:nvCxnSpPr>
        <p:spPr>
          <a:xfrm>
            <a:off x="6037943" y="1088105"/>
            <a:ext cx="783772" cy="14514"/>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820677" y="2001962"/>
            <a:ext cx="5715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cxnSp>
        <p:nvCxnSpPr>
          <p:cNvPr id="33" name="Straight Arrow Connector 32"/>
          <p:cNvCxnSpPr>
            <a:stCxn id="11" idx="3"/>
          </p:cNvCxnSpPr>
          <p:nvPr/>
        </p:nvCxnSpPr>
        <p:spPr>
          <a:xfrm flipV="1">
            <a:off x="6081486" y="2028704"/>
            <a:ext cx="740229" cy="1266764"/>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433390" y="2577933"/>
            <a:ext cx="659892"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sp>
        <p:nvSpPr>
          <p:cNvPr id="36" name="TextBox 35"/>
          <p:cNvSpPr txBox="1"/>
          <p:nvPr/>
        </p:nvSpPr>
        <p:spPr>
          <a:xfrm>
            <a:off x="5004887" y="4183216"/>
            <a:ext cx="571500" cy="369332"/>
          </a:xfrm>
          <a:prstGeom prst="rect">
            <a:avLst/>
          </a:prstGeom>
          <a:noFill/>
        </p:spPr>
        <p:txBody>
          <a:bodyPr wrap="square" rtlCol="0">
            <a:spAutoFit/>
          </a:bodyPr>
          <a:lstStyle/>
          <a:p>
            <a:r>
              <a:rPr lang="en-US" dirty="0" smtClean="0">
                <a:latin typeface="Arial" pitchFamily="34" charset="0"/>
                <a:cs typeface="Arial" pitchFamily="34" charset="0"/>
              </a:rPr>
              <a:t>0.2</a:t>
            </a:r>
            <a:endParaRPr lang="en-US" dirty="0">
              <a:latin typeface="Arial" pitchFamily="34" charset="0"/>
              <a:cs typeface="Arial" pitchFamily="34" charset="0"/>
            </a:endParaRPr>
          </a:p>
        </p:txBody>
      </p:sp>
      <p:cxnSp>
        <p:nvCxnSpPr>
          <p:cNvPr id="37" name="Straight Arrow Connector 36"/>
          <p:cNvCxnSpPr/>
          <p:nvPr/>
        </p:nvCxnSpPr>
        <p:spPr>
          <a:xfrm>
            <a:off x="4777074" y="2028704"/>
            <a:ext cx="0" cy="372573"/>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4820677" y="4183283"/>
            <a:ext cx="0" cy="369265"/>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761704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0918421"/>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A10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err="1" smtClean="0">
                          <a:solidFill>
                            <a:schemeClr val="tx1"/>
                          </a:solidFill>
                          <a:latin typeface="Arial" pitchFamily="34" charset="0"/>
                          <a:ea typeface="+mn-ea"/>
                          <a:cs typeface="Arial" pitchFamily="34" charset="0"/>
                        </a:rPr>
                        <a:t>Innostream</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GX-1S</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Samsung</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T1460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Arial" pitchFamily="34" charset="0"/>
                          <a:ea typeface="+mn-ea"/>
                          <a:cs typeface="Arial" pitchFamily="34" charset="0"/>
                        </a:rPr>
                        <a:t>Benq</a:t>
                      </a:r>
                      <a:endParaRPr lang="en-US" sz="1800" kern="1200" dirty="0" smtClean="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08883820"/>
              </p:ext>
            </p:extLst>
          </p:nvPr>
        </p:nvGraphicFramePr>
        <p:xfrm>
          <a:off x="3276600" y="188945"/>
          <a:ext cx="2761343" cy="1798320"/>
        </p:xfrm>
        <a:graphic>
          <a:graphicData uri="http://schemas.openxmlformats.org/drawingml/2006/table">
            <a:tbl>
              <a:tblPr firstRow="1" bandRow="1">
                <a:tableStyleId>{5940675A-B579-460E-94D1-54222C63F5DA}</a:tableStyleId>
              </a:tblPr>
              <a:tblGrid>
                <a:gridCol w="1788886"/>
                <a:gridCol w="972457"/>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06540188"/>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17133905"/>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kern="1200" dirty="0" smtClean="0">
                          <a:solidFill>
                            <a:schemeClr val="tx1"/>
                          </a:solidFill>
                          <a:latin typeface="Arial" pitchFamily="34" charset="0"/>
                          <a:ea typeface="+mn-ea"/>
                          <a:cs typeface="Arial" pitchFamily="34" charset="0"/>
                        </a:rPr>
                        <a:t>GX-1S</a:t>
                      </a:r>
                      <a:endParaRPr lang="en-US" sz="1800" b="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Arial" pitchFamily="34" charset="0"/>
                          <a:ea typeface="+mn-ea"/>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sp>
        <p:nvSpPr>
          <p:cNvPr id="22" name="TextBox 21"/>
          <p:cNvSpPr txBox="1"/>
          <p:nvPr/>
        </p:nvSpPr>
        <p:spPr>
          <a:xfrm>
            <a:off x="2948559" y="262965"/>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1</a:t>
            </a:r>
            <a:endParaRPr lang="en-US" sz="1400" dirty="0">
              <a:latin typeface="Arial" pitchFamily="34" charset="0"/>
              <a:cs typeface="Arial" pitchFamily="34" charset="0"/>
            </a:endParaRPr>
          </a:p>
        </p:txBody>
      </p:sp>
      <p:sp>
        <p:nvSpPr>
          <p:cNvPr id="23" name="TextBox 22"/>
          <p:cNvSpPr txBox="1"/>
          <p:nvPr/>
        </p:nvSpPr>
        <p:spPr>
          <a:xfrm>
            <a:off x="2948559" y="2401277"/>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a:latin typeface="Arial" pitchFamily="34" charset="0"/>
                <a:cs typeface="Arial" pitchFamily="34" charset="0"/>
              </a:rPr>
              <a:t>2</a:t>
            </a:r>
            <a:endParaRPr lang="en-US" sz="1400" dirty="0">
              <a:latin typeface="Arial" pitchFamily="34" charset="0"/>
              <a:cs typeface="Arial" pitchFamily="34" charset="0"/>
            </a:endParaRPr>
          </a:p>
        </p:txBody>
      </p:sp>
      <p:sp>
        <p:nvSpPr>
          <p:cNvPr id="24" name="TextBox 23"/>
          <p:cNvSpPr txBox="1"/>
          <p:nvPr/>
        </p:nvSpPr>
        <p:spPr>
          <a:xfrm>
            <a:off x="2930271" y="4292626"/>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3</a:t>
            </a:r>
            <a:endParaRPr lang="en-US" sz="1400" dirty="0">
              <a:latin typeface="Arial" pitchFamily="34" charset="0"/>
              <a:cs typeface="Arial" pitchFamily="34" charset="0"/>
            </a:endParaRPr>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2027127755"/>
              </p:ext>
            </p:extLst>
          </p:nvPr>
        </p:nvGraphicFramePr>
        <p:xfrm>
          <a:off x="6821715" y="203459"/>
          <a:ext cx="2104570" cy="1798320"/>
        </p:xfrm>
        <a:graphic>
          <a:graphicData uri="http://schemas.openxmlformats.org/drawingml/2006/table">
            <a:tbl>
              <a:tblPr firstRow="1" bandRow="1">
                <a:tableStyleId>{5940675A-B579-460E-94D1-54222C63F5DA}</a:tableStyleId>
              </a:tblPr>
              <a:tblGrid>
                <a:gridCol w="1363339"/>
                <a:gridCol w="741231"/>
              </a:tblGrid>
              <a:tr h="284480">
                <a:tc>
                  <a:txBody>
                    <a:bodyPr/>
                    <a:lstStyle/>
                    <a:p>
                      <a:pPr algn="ctr"/>
                      <a:r>
                        <a:rPr lang="en-US" sz="1800" b="1" dirty="0" smtClean="0">
                          <a:latin typeface="Arial" pitchFamily="34" charset="0"/>
                          <a:cs typeface="Arial" pitchFamily="34" charset="0"/>
                        </a:rPr>
                        <a:t>Part No</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smtClean="0">
                          <a:latin typeface="Arial" pitchFamily="34" charset="0"/>
                          <a:cs typeface="Arial" pitchFamily="34" charset="0"/>
                        </a:rPr>
                        <a:t>Mfg</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5796">
                <a:tc>
                  <a:txBody>
                    <a:bodyPr/>
                    <a:lstStyle/>
                    <a:p>
                      <a:pPr algn="ctr"/>
                      <a:r>
                        <a:rPr lang="en-US" sz="1800" dirty="0" smtClean="0">
                          <a:latin typeface="Arial" pitchFamily="34" charset="0"/>
                          <a:cs typeface="Arial" pitchFamily="34" charset="0"/>
                        </a:rPr>
                        <a:t>DSC W570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93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Arial" pitchFamily="34" charset="0"/>
                          <a:ea typeface="+mn-ea"/>
                          <a:cs typeface="Arial" pitchFamily="34" charset="0"/>
                        </a:rPr>
                        <a:t>T1460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Arial" pitchFamily="34" charset="0"/>
                          <a:ea typeface="+mn-ea"/>
                          <a:cs typeface="Arial" pitchFamily="34" charset="0"/>
                        </a:rPr>
                        <a:t>Benq</a:t>
                      </a:r>
                      <a:endParaRPr lang="en-US" sz="1800" kern="1200" dirty="0" smtClean="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err="1" smtClean="0">
                          <a:latin typeface="Arial" pitchFamily="34" charset="0"/>
                          <a:cs typeface="Arial" pitchFamily="34" charset="0"/>
                        </a:rPr>
                        <a:t>Optio</a:t>
                      </a:r>
                      <a:r>
                        <a:rPr lang="en-US" sz="1800" dirty="0" smtClean="0">
                          <a:latin typeface="Arial" pitchFamily="34" charset="0"/>
                          <a:cs typeface="Arial" pitchFamily="34" charset="0"/>
                        </a:rPr>
                        <a:t> E60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Pentax</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S8100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Nikon</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 name="TextBox 27"/>
          <p:cNvSpPr txBox="1"/>
          <p:nvPr/>
        </p:nvSpPr>
        <p:spPr>
          <a:xfrm>
            <a:off x="6136748" y="720835"/>
            <a:ext cx="571500" cy="369332"/>
          </a:xfrm>
          <a:prstGeom prst="rect">
            <a:avLst/>
          </a:prstGeom>
          <a:noFill/>
        </p:spPr>
        <p:txBody>
          <a:bodyPr wrap="square" rtlCol="0">
            <a:spAutoFit/>
          </a:bodyPr>
          <a:lstStyle/>
          <a:p>
            <a:r>
              <a:rPr lang="en-US" dirty="0" smtClean="0">
                <a:solidFill>
                  <a:srgbClr val="FFC000"/>
                </a:solidFill>
                <a:latin typeface="Arial" pitchFamily="34" charset="0"/>
                <a:cs typeface="Arial" pitchFamily="34" charset="0"/>
              </a:rPr>
              <a:t>0.5</a:t>
            </a:r>
            <a:endParaRPr lang="en-US" dirty="0">
              <a:solidFill>
                <a:srgbClr val="FFC000"/>
              </a:solidFill>
              <a:latin typeface="Arial" pitchFamily="34" charset="0"/>
              <a:cs typeface="Arial" pitchFamily="34" charset="0"/>
            </a:endParaRPr>
          </a:p>
        </p:txBody>
      </p:sp>
      <p:cxnSp>
        <p:nvCxnSpPr>
          <p:cNvPr id="30" name="Straight Arrow Connector 29"/>
          <p:cNvCxnSpPr>
            <a:stCxn id="6" idx="3"/>
            <a:endCxn id="27" idx="1"/>
          </p:cNvCxnSpPr>
          <p:nvPr/>
        </p:nvCxnSpPr>
        <p:spPr>
          <a:xfrm>
            <a:off x="6037943" y="1088105"/>
            <a:ext cx="783772" cy="14514"/>
          </a:xfrm>
          <a:prstGeom prst="straightConnector1">
            <a:avLst/>
          </a:prstGeom>
          <a:ln w="28575">
            <a:solidFill>
              <a:srgbClr val="FFC000"/>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820677" y="2001962"/>
            <a:ext cx="571500" cy="369332"/>
          </a:xfrm>
          <a:prstGeom prst="rect">
            <a:avLst/>
          </a:prstGeom>
          <a:noFill/>
        </p:spPr>
        <p:txBody>
          <a:bodyPr wrap="square" rtlCol="0">
            <a:spAutoFit/>
          </a:bodyPr>
          <a:lstStyle/>
          <a:p>
            <a:r>
              <a:rPr lang="en-US" dirty="0" smtClean="0">
                <a:solidFill>
                  <a:srgbClr val="FFC000"/>
                </a:solidFill>
                <a:latin typeface="Arial" pitchFamily="34" charset="0"/>
                <a:cs typeface="Arial" pitchFamily="34" charset="0"/>
              </a:rPr>
              <a:t>0.5</a:t>
            </a:r>
            <a:endParaRPr lang="en-US" dirty="0">
              <a:solidFill>
                <a:srgbClr val="FFC000"/>
              </a:solidFill>
              <a:latin typeface="Arial" pitchFamily="34" charset="0"/>
              <a:cs typeface="Arial" pitchFamily="34" charset="0"/>
            </a:endParaRPr>
          </a:p>
        </p:txBody>
      </p:sp>
      <p:cxnSp>
        <p:nvCxnSpPr>
          <p:cNvPr id="33" name="Straight Arrow Connector 32"/>
          <p:cNvCxnSpPr>
            <a:stCxn id="11" idx="3"/>
          </p:cNvCxnSpPr>
          <p:nvPr/>
        </p:nvCxnSpPr>
        <p:spPr>
          <a:xfrm flipV="1">
            <a:off x="6081486" y="2028704"/>
            <a:ext cx="740229" cy="1266764"/>
          </a:xfrm>
          <a:prstGeom prst="straightConnector1">
            <a:avLst/>
          </a:prstGeom>
          <a:ln w="28575">
            <a:solidFill>
              <a:srgbClr val="FFC000"/>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433390" y="2577933"/>
            <a:ext cx="659892" cy="369332"/>
          </a:xfrm>
          <a:prstGeom prst="rect">
            <a:avLst/>
          </a:prstGeom>
          <a:noFill/>
        </p:spPr>
        <p:txBody>
          <a:bodyPr wrap="square" rtlCol="0">
            <a:spAutoFit/>
          </a:bodyPr>
          <a:lstStyle/>
          <a:p>
            <a:r>
              <a:rPr lang="en-US" dirty="0" smtClean="0">
                <a:solidFill>
                  <a:srgbClr val="FFC000"/>
                </a:solidFill>
                <a:latin typeface="Arial" pitchFamily="34" charset="0"/>
                <a:cs typeface="Arial" pitchFamily="34" charset="0"/>
              </a:rPr>
              <a:t>0.25</a:t>
            </a:r>
            <a:endParaRPr lang="en-US" dirty="0">
              <a:solidFill>
                <a:srgbClr val="FFC000"/>
              </a:solidFill>
              <a:latin typeface="Arial" pitchFamily="34" charset="0"/>
              <a:cs typeface="Arial" pitchFamily="34" charset="0"/>
            </a:endParaRPr>
          </a:p>
        </p:txBody>
      </p:sp>
      <p:sp>
        <p:nvSpPr>
          <p:cNvPr id="36" name="TextBox 35"/>
          <p:cNvSpPr txBox="1"/>
          <p:nvPr/>
        </p:nvSpPr>
        <p:spPr>
          <a:xfrm>
            <a:off x="5004887" y="4183216"/>
            <a:ext cx="571500" cy="369332"/>
          </a:xfrm>
          <a:prstGeom prst="rect">
            <a:avLst/>
          </a:prstGeom>
          <a:noFill/>
        </p:spPr>
        <p:txBody>
          <a:bodyPr wrap="square" rtlCol="0">
            <a:spAutoFit/>
          </a:bodyPr>
          <a:lstStyle/>
          <a:p>
            <a:r>
              <a:rPr lang="en-US" dirty="0" smtClean="0">
                <a:latin typeface="Arial" pitchFamily="34" charset="0"/>
                <a:cs typeface="Arial" pitchFamily="34" charset="0"/>
              </a:rPr>
              <a:t>0.2</a:t>
            </a:r>
            <a:endParaRPr lang="en-US" dirty="0">
              <a:latin typeface="Arial" pitchFamily="34" charset="0"/>
              <a:cs typeface="Arial" pitchFamily="34" charset="0"/>
            </a:endParaRPr>
          </a:p>
        </p:txBody>
      </p:sp>
      <p:cxnSp>
        <p:nvCxnSpPr>
          <p:cNvPr id="37" name="Straight Arrow Connector 36"/>
          <p:cNvCxnSpPr/>
          <p:nvPr/>
        </p:nvCxnSpPr>
        <p:spPr>
          <a:xfrm>
            <a:off x="4777074" y="2028704"/>
            <a:ext cx="0" cy="372573"/>
          </a:xfrm>
          <a:prstGeom prst="straightConnector1">
            <a:avLst/>
          </a:prstGeom>
          <a:ln w="28575">
            <a:solidFill>
              <a:srgbClr val="FFC000"/>
            </a:solidFill>
            <a:prstDash val="sysDash"/>
            <a:headEnd type="arrow"/>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4820677" y="4183283"/>
            <a:ext cx="0" cy="369265"/>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09068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13362"/>
            <a:ext cx="8363938" cy="997196"/>
          </a:xfrm>
        </p:spPr>
        <p:txBody>
          <a:bodyPr/>
          <a:lstStyle/>
          <a:p>
            <a:r>
              <a:rPr lang="en-US" dirty="0"/>
              <a:t>Initial attempts: Using algorithms, rules and heuristics</a:t>
            </a:r>
          </a:p>
        </p:txBody>
      </p:sp>
      <p:sp>
        <p:nvSpPr>
          <p:cNvPr id="3" name="Text Placeholder 2"/>
          <p:cNvSpPr>
            <a:spLocks noGrp="1"/>
          </p:cNvSpPr>
          <p:nvPr>
            <p:ph type="body" sz="quarter" idx="10"/>
          </p:nvPr>
        </p:nvSpPr>
        <p:spPr>
          <a:xfrm>
            <a:off x="389436" y="1351283"/>
            <a:ext cx="8638450" cy="3467459"/>
          </a:xfrm>
        </p:spPr>
        <p:txBody>
          <a:bodyPr/>
          <a:lstStyle/>
          <a:p>
            <a:r>
              <a:rPr lang="en-US" dirty="0" smtClean="0"/>
              <a:t>Not </a:t>
            </a:r>
            <a:r>
              <a:rPr lang="en-US" dirty="0"/>
              <a:t>driven by data</a:t>
            </a:r>
          </a:p>
          <a:p>
            <a:r>
              <a:rPr lang="en-US" dirty="0" smtClean="0"/>
              <a:t>Why?</a:t>
            </a:r>
          </a:p>
          <a:p>
            <a:pPr lvl="1"/>
            <a:r>
              <a:rPr lang="en-US" dirty="0" smtClean="0"/>
              <a:t>Belief</a:t>
            </a:r>
            <a:r>
              <a:rPr lang="en-US" dirty="0"/>
              <a:t>: human intelligence can be encapsulated in algorithms and hand-crafted rules</a:t>
            </a:r>
          </a:p>
          <a:p>
            <a:pPr lvl="1"/>
            <a:r>
              <a:rPr lang="en-US" dirty="0"/>
              <a:t>Data was not available, computers did not have capacity (kilobytes of memory, megabytes of disk) </a:t>
            </a:r>
          </a:p>
          <a:p>
            <a:endParaRPr lang="en-US" dirty="0"/>
          </a:p>
        </p:txBody>
      </p:sp>
    </p:spTree>
    <p:extLst>
      <p:ext uri="{BB962C8B-B14F-4D97-AF65-F5344CB8AC3E}">
        <p14:creationId xmlns:p14="http://schemas.microsoft.com/office/powerpoint/2010/main" val="156976938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6968448"/>
              </p:ext>
            </p:extLst>
          </p:nvPr>
        </p:nvGraphicFramePr>
        <p:xfrm>
          <a:off x="51852" y="2401277"/>
          <a:ext cx="2477262" cy="1798320"/>
        </p:xfrm>
        <a:graphic>
          <a:graphicData uri="http://schemas.openxmlformats.org/drawingml/2006/table">
            <a:tbl>
              <a:tblPr firstRow="1" bandRow="1">
                <a:tableStyleId>{5940675A-B579-460E-94D1-54222C63F5DA}</a:tableStyleId>
              </a:tblPr>
              <a:tblGrid>
                <a:gridCol w="762000"/>
                <a:gridCol w="1715262"/>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963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strike="sngStrike" kern="1200" dirty="0" err="1" smtClean="0">
                          <a:solidFill>
                            <a:schemeClr val="tx1"/>
                          </a:solidFill>
                          <a:latin typeface="Arial" pitchFamily="34" charset="0"/>
                          <a:ea typeface="+mn-ea"/>
                          <a:cs typeface="Arial" pitchFamily="34" charset="0"/>
                        </a:rPr>
                        <a:t>Benq</a:t>
                      </a:r>
                      <a:r>
                        <a:rPr lang="en-US" sz="1800" dirty="0" smtClean="0">
                          <a:latin typeface="Arial" pitchFamily="34" charset="0"/>
                          <a:cs typeface="Arial" pitchFamily="34" charset="0"/>
                        </a:rPr>
                        <a:t> </a:t>
                      </a:r>
                      <a:r>
                        <a:rPr lang="en-US" sz="1800" kern="1200" dirty="0" smtClean="0">
                          <a:solidFill>
                            <a:srgbClr val="FFC000"/>
                          </a:solidFill>
                          <a:latin typeface="Arial" pitchFamily="34" charset="0"/>
                          <a:ea typeface="+mn-ea"/>
                          <a:cs typeface="Arial" pitchFamily="34" charset="0"/>
                        </a:rPr>
                        <a:t>Nikon</a:t>
                      </a:r>
                      <a:endParaRPr lang="en-US" sz="1800" kern="1200" dirty="0">
                        <a:solidFill>
                          <a:srgbClr val="FFC000"/>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A10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strike="sngStrike" kern="1200" dirty="0" err="1" smtClean="0">
                          <a:solidFill>
                            <a:schemeClr val="tx1"/>
                          </a:solidFill>
                          <a:latin typeface="Arial" pitchFamily="34" charset="0"/>
                          <a:ea typeface="+mn-ea"/>
                          <a:cs typeface="Arial" pitchFamily="34" charset="0"/>
                        </a:rPr>
                        <a:t>Inostream</a:t>
                      </a:r>
                      <a:r>
                        <a:rPr lang="en-US" sz="1800" kern="1200" dirty="0" err="1" smtClean="0">
                          <a:solidFill>
                            <a:srgbClr val="FFC000"/>
                          </a:solidFill>
                          <a:latin typeface="Arial" pitchFamily="34" charset="0"/>
                          <a:ea typeface="+mn-ea"/>
                          <a:cs typeface="Arial" pitchFamily="34" charset="0"/>
                        </a:rPr>
                        <a:t>Canon</a:t>
                      </a:r>
                      <a:endParaRPr lang="en-US" sz="1800" kern="1200" dirty="0">
                        <a:solidFill>
                          <a:srgbClr val="FFC000"/>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GX-1S</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Samsung</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T1460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Arial" pitchFamily="34" charset="0"/>
                          <a:ea typeface="+mn-ea"/>
                          <a:cs typeface="Arial" pitchFamily="34" charset="0"/>
                        </a:rPr>
                        <a:t>Benq</a:t>
                      </a:r>
                      <a:endParaRPr lang="en-US" sz="1800" kern="1200" dirty="0" smtClean="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143000" y="1478742"/>
            <a:ext cx="1066800" cy="707886"/>
          </a:xfrm>
          <a:prstGeom prst="rect">
            <a:avLst/>
          </a:prstGeom>
          <a:noFill/>
        </p:spPr>
        <p:txBody>
          <a:bodyPr wrap="square" rtlCol="0">
            <a:spAutoFit/>
          </a:bodyPr>
          <a:lstStyle/>
          <a:p>
            <a:r>
              <a:rPr lang="en-US" sz="2000" dirty="0" smtClean="0">
                <a:latin typeface="Arial" pitchFamily="34" charset="0"/>
                <a:cs typeface="Arial" pitchFamily="34" charset="0"/>
              </a:rPr>
              <a:t>Query Table</a:t>
            </a:r>
            <a:endParaRPr lang="en-US"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36353605"/>
              </p:ext>
            </p:extLst>
          </p:nvPr>
        </p:nvGraphicFramePr>
        <p:xfrm>
          <a:off x="3276600" y="188945"/>
          <a:ext cx="2761343" cy="1798320"/>
        </p:xfrm>
        <a:graphic>
          <a:graphicData uri="http://schemas.openxmlformats.org/drawingml/2006/table">
            <a:tbl>
              <a:tblPr firstRow="1" bandRow="1">
                <a:tableStyleId>{5940675A-B579-460E-94D1-54222C63F5DA}</a:tableStyleId>
              </a:tblPr>
              <a:tblGrid>
                <a:gridCol w="1788886"/>
                <a:gridCol w="972457"/>
              </a:tblGrid>
              <a:tr h="284480">
                <a:tc>
                  <a:txBody>
                    <a:bodyPr/>
                    <a:lstStyle/>
                    <a:p>
                      <a:pPr algn="ctr"/>
                      <a:r>
                        <a:rPr lang="en-US" sz="1800" b="1" kern="1200" dirty="0" smtClean="0">
                          <a:solidFill>
                            <a:schemeClr val="tx1"/>
                          </a:solidFill>
                          <a:latin typeface="Arial" pitchFamily="34" charset="0"/>
                          <a:ea typeface="+mn-ea"/>
                          <a:cs typeface="Arial" pitchFamily="34" charset="0"/>
                        </a:rPr>
                        <a:t>Model</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smtClean="0">
                          <a:solidFill>
                            <a:schemeClr val="tx1"/>
                          </a:solidFill>
                          <a:latin typeface="Arial" pitchFamily="34" charset="0"/>
                          <a:ea typeface="+mn-ea"/>
                          <a:cs typeface="Arial" pitchFamily="34" charset="0"/>
                        </a:rPr>
                        <a:t>Brand</a:t>
                      </a:r>
                      <a:endParaRPr lang="en-US" sz="1800" b="1"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S80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Nikon</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Easyshare</a:t>
                      </a:r>
                      <a:r>
                        <a:rPr lang="en-US" sz="1800" kern="1200" dirty="0" smtClean="0">
                          <a:solidFill>
                            <a:schemeClr val="tx1"/>
                          </a:solidFill>
                          <a:latin typeface="Arial" pitchFamily="34" charset="0"/>
                          <a:ea typeface="+mn-ea"/>
                          <a:cs typeface="Arial" pitchFamily="34" charset="0"/>
                        </a:rPr>
                        <a:t> CD44</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Kodak</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smtClean="0">
                          <a:solidFill>
                            <a:schemeClr val="tx1"/>
                          </a:solidFill>
                          <a:latin typeface="Arial" pitchFamily="34" charset="0"/>
                          <a:ea typeface="+mn-ea"/>
                          <a:cs typeface="Arial" pitchFamily="34" charset="0"/>
                        </a:rPr>
                        <a:t>DSC W570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Sony</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kern="1200" dirty="0" err="1" smtClean="0">
                          <a:solidFill>
                            <a:schemeClr val="tx1"/>
                          </a:solidFill>
                          <a:latin typeface="Arial" pitchFamily="34" charset="0"/>
                          <a:ea typeface="+mn-ea"/>
                          <a:cs typeface="Arial" pitchFamily="34" charset="0"/>
                        </a:rPr>
                        <a:t>Optio</a:t>
                      </a:r>
                      <a:r>
                        <a:rPr lang="en-US" sz="1800" kern="1200" dirty="0" smtClean="0">
                          <a:solidFill>
                            <a:schemeClr val="tx1"/>
                          </a:solidFill>
                          <a:latin typeface="Arial" pitchFamily="34" charset="0"/>
                          <a:ea typeface="+mn-ea"/>
                          <a:cs typeface="Arial" pitchFamily="34" charset="0"/>
                        </a:rPr>
                        <a:t> E60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chemeClr val="tx1"/>
                          </a:solidFill>
                          <a:latin typeface="Arial" pitchFamily="34" charset="0"/>
                          <a:ea typeface="+mn-ea"/>
                          <a:cs typeface="Arial" pitchFamily="34" charset="0"/>
                        </a:rPr>
                        <a:t>Pentax</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56720259"/>
              </p:ext>
            </p:extLst>
          </p:nvPr>
        </p:nvGraphicFramePr>
        <p:xfrm>
          <a:off x="3276600" y="4533065"/>
          <a:ext cx="2819400" cy="1798320"/>
        </p:xfrm>
        <a:graphic>
          <a:graphicData uri="http://schemas.openxmlformats.org/drawingml/2006/table">
            <a:tbl>
              <a:tblPr firstRow="1" bandRow="1">
                <a:tableStyleId>{5940675A-B579-460E-94D1-54222C63F5DA}</a:tableStyleId>
              </a:tblPr>
              <a:tblGrid>
                <a:gridCol w="1614714"/>
                <a:gridCol w="1204686"/>
              </a:tblGrid>
              <a:tr h="284480">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Arial" pitchFamily="34" charset="0"/>
                          <a:cs typeface="Arial" pitchFamily="34" charset="0"/>
                        </a:rPr>
                        <a:t>Benq</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kern="1200" dirty="0" err="1">
                          <a:solidFill>
                            <a:schemeClr val="tx1"/>
                          </a:solidFill>
                          <a:latin typeface="Arial" pitchFamily="34" charset="0"/>
                          <a:ea typeface="+mn-ea"/>
                          <a:cs typeface="Arial" pitchFamily="34" charset="0"/>
                        </a:rPr>
                        <a:t>Innostream</a:t>
                      </a:r>
                      <a:endParaRPr lang="en-US" sz="18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A460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Samsung</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S710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HTC</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69332"/>
          </a:xfrm>
          <a:prstGeom prst="rect">
            <a:avLst/>
          </a:prstGeom>
          <a:noFill/>
        </p:spPr>
        <p:txBody>
          <a:bodyPr wrap="square" rtlCol="0">
            <a:spAutoFit/>
          </a:bodyPr>
          <a:lstStyle/>
          <a:p>
            <a:r>
              <a:rPr lang="en-US" dirty="0" smtClean="0">
                <a:latin typeface="Arial" pitchFamily="34" charset="0"/>
                <a:cs typeface="Arial" pitchFamily="34" charset="0"/>
              </a:rPr>
              <a:t>0.25</a:t>
            </a:r>
            <a:endParaRPr lang="en-US"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07709434"/>
              </p:ext>
            </p:extLst>
          </p:nvPr>
        </p:nvGraphicFramePr>
        <p:xfrm>
          <a:off x="3276600" y="2396308"/>
          <a:ext cx="2804886" cy="1798320"/>
        </p:xfrm>
        <a:graphic>
          <a:graphicData uri="http://schemas.openxmlformats.org/drawingml/2006/table">
            <a:tbl>
              <a:tblPr firstRow="1" bandRow="1">
                <a:tableStyleId>{5940675A-B579-460E-94D1-54222C63F5DA}</a:tableStyleId>
              </a:tblPr>
              <a:tblGrid>
                <a:gridCol w="1803400"/>
                <a:gridCol w="1001486"/>
              </a:tblGrid>
              <a:tr h="340963">
                <a:tc>
                  <a:txBody>
                    <a:bodyPr/>
                    <a:lstStyle/>
                    <a:p>
                      <a:pPr algn="ctr"/>
                      <a:r>
                        <a:rPr lang="en-US" sz="1800" b="1" dirty="0" smtClean="0">
                          <a:latin typeface="Arial" pitchFamily="34" charset="0"/>
                          <a:cs typeface="Arial" pitchFamily="34" charset="0"/>
                        </a:rPr>
                        <a:t>Model</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itchFamily="34" charset="0"/>
                          <a:cs typeface="Arial" pitchFamily="34" charset="0"/>
                        </a:rPr>
                        <a:t>Brand</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1589">
                <a:tc>
                  <a:txBody>
                    <a:bodyPr/>
                    <a:lstStyle/>
                    <a:p>
                      <a:pPr algn="ctr"/>
                      <a:r>
                        <a:rPr lang="en-US" sz="1800" b="0" dirty="0" smtClean="0">
                          <a:latin typeface="Arial" pitchFamily="34" charset="0"/>
                          <a:cs typeface="Arial" pitchFamily="34" charset="0"/>
                        </a:rPr>
                        <a:t>SP 600UZ</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smtClean="0">
                          <a:latin typeface="Arial" pitchFamily="34" charset="0"/>
                          <a:cs typeface="Arial" pitchFamily="34" charset="0"/>
                        </a:rPr>
                        <a:t>Olympus</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11">
                <a:tc>
                  <a:txBody>
                    <a:bodyPr/>
                    <a:lstStyle/>
                    <a:p>
                      <a:pPr algn="ctr"/>
                      <a:r>
                        <a:rPr lang="en-US" sz="1800" b="0" dirty="0" smtClean="0">
                          <a:latin typeface="Arial" pitchFamily="34" charset="0"/>
                          <a:cs typeface="Arial" pitchFamily="34" charset="0"/>
                        </a:rPr>
                        <a:t>DSC W570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004">
                <a:tc>
                  <a:txBody>
                    <a:bodyPr/>
                    <a:lstStyle/>
                    <a:p>
                      <a:pPr algn="ctr"/>
                      <a:r>
                        <a:rPr lang="en-US" sz="1800" b="0" kern="1200" dirty="0" smtClean="0">
                          <a:solidFill>
                            <a:schemeClr val="tx1"/>
                          </a:solidFill>
                          <a:latin typeface="Arial" pitchFamily="34" charset="0"/>
                          <a:ea typeface="+mn-ea"/>
                          <a:cs typeface="Arial" pitchFamily="34" charset="0"/>
                        </a:rPr>
                        <a:t>GX-1S</a:t>
                      </a:r>
                      <a:endParaRPr lang="en-US" sz="1800" b="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Arial" pitchFamily="34" charset="0"/>
                          <a:ea typeface="+mn-ea"/>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40">
                <a:tc>
                  <a:txBody>
                    <a:bodyPr/>
                    <a:lstStyle/>
                    <a:p>
                      <a:pPr algn="ctr"/>
                      <a:r>
                        <a:rPr lang="en-US" sz="1800" b="0" dirty="0" smtClean="0">
                          <a:latin typeface="Arial" pitchFamily="34" charset="0"/>
                          <a:cs typeface="Arial" pitchFamily="34" charset="0"/>
                        </a:rPr>
                        <a:t>A10</a:t>
                      </a:r>
                      <a:endParaRPr lang="en-US" sz="1800" b="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29114" y="1088105"/>
            <a:ext cx="747486" cy="119888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14600" y="4301215"/>
            <a:ext cx="762000" cy="113101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42769" y="4731187"/>
            <a:ext cx="762000" cy="369332"/>
          </a:xfrm>
          <a:prstGeom prst="rect">
            <a:avLst/>
          </a:prstGeom>
          <a:noFill/>
        </p:spPr>
        <p:txBody>
          <a:bodyPr wrap="square" rtlCol="0">
            <a:spAutoFit/>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p:txBody>
      </p:sp>
      <p:sp>
        <p:nvSpPr>
          <p:cNvPr id="18" name="TextBox 17"/>
          <p:cNvSpPr txBox="1"/>
          <p:nvPr/>
        </p:nvSpPr>
        <p:spPr>
          <a:xfrm>
            <a:off x="2573347" y="2924104"/>
            <a:ext cx="762000" cy="369332"/>
          </a:xfrm>
          <a:prstGeom prst="rect">
            <a:avLst/>
          </a:prstGeom>
          <a:noFill/>
        </p:spPr>
        <p:txBody>
          <a:bodyPr wrap="square" rtlCol="0">
            <a:spAutoFit/>
          </a:bodyPr>
          <a:lstStyle/>
          <a:p>
            <a:r>
              <a:rPr lang="en-US" dirty="0" smtClean="0"/>
              <a:t>0.5</a:t>
            </a:r>
            <a:endParaRPr lang="en-US" dirty="0"/>
          </a:p>
        </p:txBody>
      </p:sp>
      <p:cxnSp>
        <p:nvCxnSpPr>
          <p:cNvPr id="31" name="Straight Arrow Connector 30"/>
          <p:cNvCxnSpPr>
            <a:endCxn id="11" idx="1"/>
          </p:cNvCxnSpPr>
          <p:nvPr/>
        </p:nvCxnSpPr>
        <p:spPr>
          <a:xfrm>
            <a:off x="2529114" y="3293436"/>
            <a:ext cx="747486" cy="2032"/>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1001691083"/>
              </p:ext>
            </p:extLst>
          </p:nvPr>
        </p:nvGraphicFramePr>
        <p:xfrm>
          <a:off x="6821715" y="203459"/>
          <a:ext cx="2104570" cy="1798320"/>
        </p:xfrm>
        <a:graphic>
          <a:graphicData uri="http://schemas.openxmlformats.org/drawingml/2006/table">
            <a:tbl>
              <a:tblPr firstRow="1" bandRow="1">
                <a:tableStyleId>{5940675A-B579-460E-94D1-54222C63F5DA}</a:tableStyleId>
              </a:tblPr>
              <a:tblGrid>
                <a:gridCol w="1363339"/>
                <a:gridCol w="741231"/>
              </a:tblGrid>
              <a:tr h="284480">
                <a:tc>
                  <a:txBody>
                    <a:bodyPr/>
                    <a:lstStyle/>
                    <a:p>
                      <a:pPr algn="ctr"/>
                      <a:r>
                        <a:rPr lang="en-US" sz="1800" b="1" dirty="0" smtClean="0">
                          <a:latin typeface="Arial" pitchFamily="34" charset="0"/>
                          <a:cs typeface="Arial" pitchFamily="34" charset="0"/>
                        </a:rPr>
                        <a:t>Part No</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smtClean="0">
                          <a:latin typeface="Arial" pitchFamily="34" charset="0"/>
                          <a:cs typeface="Arial" pitchFamily="34" charset="0"/>
                        </a:rPr>
                        <a:t>Mfg</a:t>
                      </a:r>
                      <a:endParaRPr lang="en-US" sz="18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5796">
                <a:tc>
                  <a:txBody>
                    <a:bodyPr/>
                    <a:lstStyle/>
                    <a:p>
                      <a:pPr algn="ctr"/>
                      <a:r>
                        <a:rPr lang="en-US" sz="1800" dirty="0" smtClean="0">
                          <a:latin typeface="Arial" pitchFamily="34" charset="0"/>
                          <a:cs typeface="Arial" pitchFamily="34" charset="0"/>
                        </a:rPr>
                        <a:t>DSC W570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93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Arial" pitchFamily="34" charset="0"/>
                          <a:ea typeface="+mn-ea"/>
                          <a:cs typeface="Arial" pitchFamily="34" charset="0"/>
                        </a:rPr>
                        <a:t>T1460</a:t>
                      </a:r>
                      <a:endParaRPr lang="en-US" sz="1800" kern="1200" dirty="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Arial" pitchFamily="34" charset="0"/>
                          <a:ea typeface="+mn-ea"/>
                          <a:cs typeface="Arial" pitchFamily="34" charset="0"/>
                        </a:rPr>
                        <a:t>Benq</a:t>
                      </a:r>
                      <a:endParaRPr lang="en-US" sz="1800" kern="1200" dirty="0" smtClean="0">
                        <a:solidFill>
                          <a:schemeClr val="tx1"/>
                        </a:solidFill>
                        <a:latin typeface="Arial" pitchFamily="34" charset="0"/>
                        <a:ea typeface="+mn-ea"/>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err="1" smtClean="0">
                          <a:latin typeface="Arial" pitchFamily="34" charset="0"/>
                          <a:cs typeface="Arial" pitchFamily="34" charset="0"/>
                        </a:rPr>
                        <a:t>Optio</a:t>
                      </a:r>
                      <a:r>
                        <a:rPr lang="en-US" sz="1800" dirty="0" smtClean="0">
                          <a:latin typeface="Arial" pitchFamily="34" charset="0"/>
                          <a:cs typeface="Arial" pitchFamily="34" charset="0"/>
                        </a:rPr>
                        <a:t> E60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Pentax</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800" dirty="0" smtClean="0">
                          <a:latin typeface="Arial" pitchFamily="34" charset="0"/>
                          <a:cs typeface="Arial" pitchFamily="34" charset="0"/>
                        </a:rPr>
                        <a:t>S8100</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itchFamily="34" charset="0"/>
                          <a:cs typeface="Arial" pitchFamily="34" charset="0"/>
                        </a:rPr>
                        <a:t>Nikon</a:t>
                      </a:r>
                      <a:endParaRPr lang="en-US" sz="18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 name="TextBox 27"/>
          <p:cNvSpPr txBox="1"/>
          <p:nvPr/>
        </p:nvSpPr>
        <p:spPr>
          <a:xfrm>
            <a:off x="6136748" y="720835"/>
            <a:ext cx="571500" cy="369332"/>
          </a:xfrm>
          <a:prstGeom prst="rect">
            <a:avLst/>
          </a:prstGeom>
          <a:noFill/>
        </p:spPr>
        <p:txBody>
          <a:bodyPr wrap="square" rtlCol="0">
            <a:spAutoFit/>
          </a:bodyPr>
          <a:lstStyle/>
          <a:p>
            <a:r>
              <a:rPr lang="en-US" dirty="0" smtClean="0">
                <a:solidFill>
                  <a:srgbClr val="FFC000"/>
                </a:solidFill>
                <a:latin typeface="Arial" pitchFamily="34" charset="0"/>
                <a:cs typeface="Arial" pitchFamily="34" charset="0"/>
              </a:rPr>
              <a:t>0.5</a:t>
            </a:r>
            <a:endParaRPr lang="en-US" dirty="0">
              <a:solidFill>
                <a:srgbClr val="FFC000"/>
              </a:solidFill>
              <a:latin typeface="Arial" pitchFamily="34" charset="0"/>
              <a:cs typeface="Arial" pitchFamily="34" charset="0"/>
            </a:endParaRPr>
          </a:p>
        </p:txBody>
      </p:sp>
      <p:cxnSp>
        <p:nvCxnSpPr>
          <p:cNvPr id="30" name="Straight Arrow Connector 29"/>
          <p:cNvCxnSpPr>
            <a:stCxn id="6" idx="3"/>
            <a:endCxn id="27" idx="1"/>
          </p:cNvCxnSpPr>
          <p:nvPr/>
        </p:nvCxnSpPr>
        <p:spPr>
          <a:xfrm>
            <a:off x="6037943" y="1088105"/>
            <a:ext cx="783772" cy="14514"/>
          </a:xfrm>
          <a:prstGeom prst="straightConnector1">
            <a:avLst/>
          </a:prstGeom>
          <a:ln w="28575">
            <a:solidFill>
              <a:srgbClr val="FFC000"/>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820677" y="2001962"/>
            <a:ext cx="571500" cy="369332"/>
          </a:xfrm>
          <a:prstGeom prst="rect">
            <a:avLst/>
          </a:prstGeom>
          <a:noFill/>
        </p:spPr>
        <p:txBody>
          <a:bodyPr wrap="square" rtlCol="0">
            <a:spAutoFit/>
          </a:bodyPr>
          <a:lstStyle/>
          <a:p>
            <a:r>
              <a:rPr lang="en-US" dirty="0" smtClean="0">
                <a:solidFill>
                  <a:srgbClr val="FFC000"/>
                </a:solidFill>
                <a:latin typeface="Arial" pitchFamily="34" charset="0"/>
                <a:cs typeface="Arial" pitchFamily="34" charset="0"/>
              </a:rPr>
              <a:t>0.5</a:t>
            </a:r>
            <a:endParaRPr lang="en-US" dirty="0">
              <a:solidFill>
                <a:srgbClr val="FFC000"/>
              </a:solidFill>
              <a:latin typeface="Arial" pitchFamily="34" charset="0"/>
              <a:cs typeface="Arial" pitchFamily="34" charset="0"/>
            </a:endParaRPr>
          </a:p>
        </p:txBody>
      </p:sp>
      <p:cxnSp>
        <p:nvCxnSpPr>
          <p:cNvPr id="33" name="Straight Arrow Connector 32"/>
          <p:cNvCxnSpPr>
            <a:stCxn id="11" idx="3"/>
          </p:cNvCxnSpPr>
          <p:nvPr/>
        </p:nvCxnSpPr>
        <p:spPr>
          <a:xfrm flipV="1">
            <a:off x="6081486" y="2028704"/>
            <a:ext cx="740229" cy="1266764"/>
          </a:xfrm>
          <a:prstGeom prst="straightConnector1">
            <a:avLst/>
          </a:prstGeom>
          <a:ln w="28575">
            <a:solidFill>
              <a:srgbClr val="FFC000"/>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433390" y="2577933"/>
            <a:ext cx="659892" cy="369332"/>
          </a:xfrm>
          <a:prstGeom prst="rect">
            <a:avLst/>
          </a:prstGeom>
          <a:noFill/>
        </p:spPr>
        <p:txBody>
          <a:bodyPr wrap="square" rtlCol="0">
            <a:spAutoFit/>
          </a:bodyPr>
          <a:lstStyle/>
          <a:p>
            <a:r>
              <a:rPr lang="en-US" dirty="0" smtClean="0">
                <a:solidFill>
                  <a:srgbClr val="FFC000"/>
                </a:solidFill>
                <a:latin typeface="Arial" pitchFamily="34" charset="0"/>
                <a:cs typeface="Arial" pitchFamily="34" charset="0"/>
              </a:rPr>
              <a:t>0.25</a:t>
            </a:r>
            <a:endParaRPr lang="en-US" dirty="0">
              <a:solidFill>
                <a:srgbClr val="FFC000"/>
              </a:solidFill>
              <a:latin typeface="Arial" pitchFamily="34" charset="0"/>
              <a:cs typeface="Arial" pitchFamily="34" charset="0"/>
            </a:endParaRPr>
          </a:p>
        </p:txBody>
      </p:sp>
      <p:sp>
        <p:nvSpPr>
          <p:cNvPr id="36" name="TextBox 35"/>
          <p:cNvSpPr txBox="1"/>
          <p:nvPr/>
        </p:nvSpPr>
        <p:spPr>
          <a:xfrm>
            <a:off x="5004887" y="4183216"/>
            <a:ext cx="571500" cy="369332"/>
          </a:xfrm>
          <a:prstGeom prst="rect">
            <a:avLst/>
          </a:prstGeom>
          <a:noFill/>
        </p:spPr>
        <p:txBody>
          <a:bodyPr wrap="square" rtlCol="0">
            <a:spAutoFit/>
          </a:bodyPr>
          <a:lstStyle/>
          <a:p>
            <a:r>
              <a:rPr lang="en-US" dirty="0" smtClean="0">
                <a:latin typeface="Arial" pitchFamily="34" charset="0"/>
                <a:cs typeface="Arial" pitchFamily="34" charset="0"/>
              </a:rPr>
              <a:t>0.2</a:t>
            </a:r>
            <a:endParaRPr lang="en-US" dirty="0">
              <a:latin typeface="Arial" pitchFamily="34" charset="0"/>
              <a:cs typeface="Arial" pitchFamily="34" charset="0"/>
            </a:endParaRPr>
          </a:p>
        </p:txBody>
      </p:sp>
      <p:cxnSp>
        <p:nvCxnSpPr>
          <p:cNvPr id="37" name="Straight Arrow Connector 36"/>
          <p:cNvCxnSpPr/>
          <p:nvPr/>
        </p:nvCxnSpPr>
        <p:spPr>
          <a:xfrm>
            <a:off x="4777074" y="2028704"/>
            <a:ext cx="0" cy="372573"/>
          </a:xfrm>
          <a:prstGeom prst="straightConnector1">
            <a:avLst/>
          </a:prstGeom>
          <a:ln w="28575">
            <a:solidFill>
              <a:srgbClr val="FFC000"/>
            </a:solidFill>
            <a:prstDash val="sysDash"/>
            <a:headEnd type="arrow"/>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4820677" y="4183283"/>
            <a:ext cx="0" cy="369265"/>
          </a:xfrm>
          <a:prstGeom prst="straightConnector1">
            <a:avLst/>
          </a:prstGeom>
          <a:ln w="28575">
            <a:solidFill>
              <a:schemeClr val="tx1"/>
            </a:solidFill>
            <a:prstDash val="sysDash"/>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328849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model holistic match?</a:t>
            </a:r>
            <a:endParaRPr lang="en-US" dirty="0"/>
          </a:p>
        </p:txBody>
      </p:sp>
      <p:sp>
        <p:nvSpPr>
          <p:cNvPr id="3" name="Text Placeholder 2"/>
          <p:cNvSpPr>
            <a:spLocks noGrp="1"/>
          </p:cNvSpPr>
          <p:nvPr>
            <p:ph type="body" sz="quarter" idx="10"/>
          </p:nvPr>
        </p:nvSpPr>
        <p:spPr>
          <a:xfrm>
            <a:off x="432979" y="1206141"/>
            <a:ext cx="8363938" cy="332399"/>
          </a:xfrm>
        </p:spPr>
        <p:txBody>
          <a:bodyPr/>
          <a:lstStyle/>
          <a:p>
            <a:r>
              <a:rPr lang="en-US" dirty="0" smtClean="0"/>
              <a:t>Topic Sensitive </a:t>
            </a:r>
            <a:r>
              <a:rPr lang="en-US" dirty="0" err="1" smtClean="0"/>
              <a:t>Pagerank</a:t>
            </a:r>
            <a:endParaRPr lang="en-US" dirty="0"/>
          </a:p>
        </p:txBody>
      </p:sp>
    </p:spTree>
    <p:extLst>
      <p:ext uri="{BB962C8B-B14F-4D97-AF65-F5344CB8AC3E}">
        <p14:creationId xmlns:p14="http://schemas.microsoft.com/office/powerpoint/2010/main" val="70190018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a:xfrm>
            <a:off x="123371" y="1018374"/>
            <a:ext cx="6727371" cy="2087683"/>
          </a:xfrm>
        </p:spPr>
        <p:txBody>
          <a:bodyPr>
            <a:normAutofit/>
          </a:bodyPr>
          <a:lstStyle/>
          <a:p>
            <a:r>
              <a:rPr lang="en-US" sz="2700" dirty="0" smtClean="0"/>
              <a:t>Entity-Attribute Binary (EAB) relations</a:t>
            </a:r>
          </a:p>
          <a:p>
            <a:r>
              <a:rPr lang="en-US" sz="2700" dirty="0" smtClean="0"/>
              <a:t>The Query table is an EAB relation</a:t>
            </a:r>
            <a:endParaRPr lang="en-US" sz="2700" b="0" dirty="0" smtClean="0"/>
          </a:p>
          <a:p>
            <a:r>
              <a:rPr lang="en-US" sz="2700" dirty="0"/>
              <a:t>W</a:t>
            </a:r>
            <a:r>
              <a:rPr lang="en-US" sz="2700" dirty="0" smtClean="0"/>
              <a:t>eb tables are split into EAB relations</a:t>
            </a:r>
          </a:p>
          <a:p>
            <a:pPr lvl="1"/>
            <a:r>
              <a:rPr lang="en-US" sz="2300" dirty="0" smtClean="0"/>
              <a:t>URL, title, context retained </a:t>
            </a:r>
          </a:p>
        </p:txBody>
      </p:sp>
      <p:graphicFrame>
        <p:nvGraphicFramePr>
          <p:cNvPr id="4" name="Table 3"/>
          <p:cNvGraphicFramePr>
            <a:graphicFrameLocks noGrp="1"/>
          </p:cNvGraphicFramePr>
          <p:nvPr>
            <p:extLst>
              <p:ext uri="{D42A27DB-BD31-4B8C-83A1-F6EECF244321}">
                <p14:modId xmlns:p14="http://schemas.microsoft.com/office/powerpoint/2010/main" val="3311755686"/>
              </p:ext>
            </p:extLst>
          </p:nvPr>
        </p:nvGraphicFramePr>
        <p:xfrm>
          <a:off x="6549572" y="588780"/>
          <a:ext cx="2477262" cy="1645920"/>
        </p:xfrm>
        <a:graphic>
          <a:graphicData uri="http://schemas.openxmlformats.org/drawingml/2006/table">
            <a:tbl>
              <a:tblPr firstRow="1" bandRow="1">
                <a:tableStyleId>{5940675A-B579-460E-94D1-54222C63F5DA}</a:tableStyleId>
              </a:tblPr>
              <a:tblGrid>
                <a:gridCol w="1175657"/>
                <a:gridCol w="1301605"/>
              </a:tblGrid>
              <a:tr h="284480">
                <a:tc>
                  <a:txBody>
                    <a:bodyPr/>
                    <a:lstStyle/>
                    <a:p>
                      <a:r>
                        <a:rPr lang="en-US" sz="1600" b="1" dirty="0" smtClean="0">
                          <a:latin typeface="Arial" pitchFamily="34" charset="0"/>
                          <a:cs typeface="Arial" pitchFamily="34" charset="0"/>
                        </a:rPr>
                        <a:t>Model</a:t>
                      </a:r>
                      <a:endParaRPr lang="en-US" sz="1600" b="1"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latin typeface="Arial" pitchFamily="34" charset="0"/>
                          <a:cs typeface="Arial" pitchFamily="34" charset="0"/>
                        </a:rPr>
                        <a:t>Brand</a:t>
                      </a:r>
                      <a:endParaRPr lang="en-US" sz="1600" b="1"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600" dirty="0" smtClean="0">
                          <a:latin typeface="Arial" pitchFamily="34" charset="0"/>
                          <a:cs typeface="Arial" pitchFamily="34" charset="0"/>
                        </a:rPr>
                        <a:t>S80</a:t>
                      </a:r>
                      <a:endParaRPr lang="en-US" sz="16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600" dirty="0" smtClean="0">
                          <a:latin typeface="Arial" pitchFamily="34" charset="0"/>
                          <a:cs typeface="Arial" pitchFamily="34" charset="0"/>
                        </a:rPr>
                        <a:t>A10</a:t>
                      </a:r>
                      <a:endParaRPr lang="en-US" sz="16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600" dirty="0" smtClean="0">
                          <a:latin typeface="Arial" pitchFamily="34" charset="0"/>
                          <a:cs typeface="Arial" pitchFamily="34" charset="0"/>
                        </a:rPr>
                        <a:t>GX-1S</a:t>
                      </a:r>
                      <a:endParaRPr lang="en-US" sz="16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600" dirty="0" smtClean="0">
                          <a:latin typeface="Arial" pitchFamily="34" charset="0"/>
                          <a:cs typeface="Arial" pitchFamily="34" charset="0"/>
                        </a:rPr>
                        <a:t>T1460</a:t>
                      </a:r>
                      <a:endParaRPr lang="en-US" sz="16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6621093" y="12336"/>
            <a:ext cx="2405741" cy="461665"/>
          </a:xfrm>
          <a:prstGeom prst="rect">
            <a:avLst/>
          </a:prstGeom>
          <a:noFill/>
        </p:spPr>
        <p:txBody>
          <a:bodyPr wrap="square" rtlCol="0">
            <a:spAutoFit/>
          </a:bodyPr>
          <a:lstStyle/>
          <a:p>
            <a:r>
              <a:rPr lang="en-US" sz="2400" dirty="0" smtClean="0">
                <a:solidFill>
                  <a:srgbClr val="FFC000"/>
                </a:solidFill>
              </a:rPr>
              <a:t>Query Table</a:t>
            </a:r>
            <a:endParaRPr lang="en-US" sz="2400" dirty="0">
              <a:solidFill>
                <a:srgbClr val="FFC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09333938"/>
              </p:ext>
            </p:extLst>
          </p:nvPr>
        </p:nvGraphicFramePr>
        <p:xfrm>
          <a:off x="0" y="3344274"/>
          <a:ext cx="3628571" cy="2133600"/>
        </p:xfrm>
        <a:graphic>
          <a:graphicData uri="http://schemas.openxmlformats.org/drawingml/2006/table">
            <a:tbl>
              <a:tblPr firstRow="1" bandRow="1">
                <a:tableStyleId>{5940675A-B579-460E-94D1-54222C63F5DA}</a:tableStyleId>
              </a:tblPr>
              <a:tblGrid>
                <a:gridCol w="1291771"/>
                <a:gridCol w="653143"/>
                <a:gridCol w="899886"/>
                <a:gridCol w="783771"/>
              </a:tblGrid>
              <a:tr h="284480">
                <a:tc>
                  <a:txBody>
                    <a:bodyPr/>
                    <a:lstStyle/>
                    <a:p>
                      <a:pPr algn="ctr"/>
                      <a:r>
                        <a:rPr lang="en-US" sz="1600" b="1" dirty="0" smtClean="0">
                          <a:latin typeface="Arial" pitchFamily="34" charset="0"/>
                          <a:cs typeface="Arial" pitchFamily="34" charset="0"/>
                        </a:rPr>
                        <a:t>Model</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Arial" pitchFamily="34" charset="0"/>
                          <a:cs typeface="Arial" pitchFamily="34" charset="0"/>
                        </a:rPr>
                        <a:t>Brand</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Arial" pitchFamily="34" charset="0"/>
                          <a:cs typeface="Arial" pitchFamily="34" charset="0"/>
                        </a:rPr>
                        <a:t>Res</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Arial" pitchFamily="34" charset="0"/>
                          <a:cs typeface="Arial" pitchFamily="34" charset="0"/>
                        </a:rPr>
                        <a:t>Optical</a:t>
                      </a:r>
                      <a:r>
                        <a:rPr lang="en-US" sz="1600" b="1" baseline="0" dirty="0" smtClean="0">
                          <a:latin typeface="Arial" pitchFamily="34" charset="0"/>
                          <a:cs typeface="Arial" pitchFamily="34" charset="0"/>
                        </a:rPr>
                        <a:t> Zoom</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smtClean="0">
                          <a:solidFill>
                            <a:schemeClr val="tx1"/>
                          </a:solidFill>
                          <a:latin typeface="Arial" pitchFamily="34" charset="0"/>
                          <a:cs typeface="Arial" pitchFamily="34" charset="0"/>
                        </a:rPr>
                        <a:t>S80</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Arial" pitchFamily="34" charset="0"/>
                          <a:cs typeface="Arial" pitchFamily="34" charset="0"/>
                        </a:rPr>
                        <a:t>Nikon</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Arial" pitchFamily="34" charset="0"/>
                          <a:cs typeface="Arial" pitchFamily="34" charset="0"/>
                        </a:rPr>
                        <a:t>14.1mp</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Arial" pitchFamily="34" charset="0"/>
                          <a:cs typeface="Arial" pitchFamily="34" charset="0"/>
                        </a:rPr>
                        <a:t>5x</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err="1" smtClean="0">
                          <a:latin typeface="Arial" pitchFamily="34" charset="0"/>
                          <a:cs typeface="Arial" pitchFamily="34" charset="0"/>
                        </a:rPr>
                        <a:t>Easyshare</a:t>
                      </a:r>
                      <a:r>
                        <a:rPr lang="en-US" sz="1600" dirty="0" smtClean="0">
                          <a:latin typeface="Arial" pitchFamily="34" charset="0"/>
                          <a:cs typeface="Arial" pitchFamily="34" charset="0"/>
                        </a:rPr>
                        <a:t> CD44</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Kodak</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12mp</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3x</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smtClean="0">
                          <a:latin typeface="Arial" pitchFamily="34" charset="0"/>
                          <a:cs typeface="Arial" pitchFamily="34" charset="0"/>
                        </a:rPr>
                        <a:t>DSC W570</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Sony</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16.1</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5x</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err="1" smtClean="0">
                          <a:latin typeface="Arial" pitchFamily="34" charset="0"/>
                          <a:cs typeface="Arial" pitchFamily="34" charset="0"/>
                        </a:rPr>
                        <a:t>Optio</a:t>
                      </a:r>
                      <a:r>
                        <a:rPr lang="en-US" sz="1600" dirty="0" smtClean="0">
                          <a:latin typeface="Arial" pitchFamily="34" charset="0"/>
                          <a:cs typeface="Arial" pitchFamily="34" charset="0"/>
                        </a:rPr>
                        <a:t> E60</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Pentax</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10.1</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3x</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ight Arrow 5"/>
          <p:cNvSpPr/>
          <p:nvPr/>
        </p:nvSpPr>
        <p:spPr bwMode="auto">
          <a:xfrm>
            <a:off x="3819983" y="3718375"/>
            <a:ext cx="440870" cy="37192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88182041"/>
              </p:ext>
            </p:extLst>
          </p:nvPr>
        </p:nvGraphicFramePr>
        <p:xfrm>
          <a:off x="3780974" y="4414156"/>
          <a:ext cx="2472871" cy="1645920"/>
        </p:xfrm>
        <a:graphic>
          <a:graphicData uri="http://schemas.openxmlformats.org/drawingml/2006/table">
            <a:tbl>
              <a:tblPr firstRow="1" bandRow="1">
                <a:tableStyleId>{5940675A-B579-460E-94D1-54222C63F5DA}</a:tableStyleId>
              </a:tblPr>
              <a:tblGrid>
                <a:gridCol w="1543956"/>
                <a:gridCol w="928915"/>
              </a:tblGrid>
              <a:tr h="284480">
                <a:tc>
                  <a:txBody>
                    <a:bodyPr/>
                    <a:lstStyle/>
                    <a:p>
                      <a:pPr algn="ctr"/>
                      <a:r>
                        <a:rPr lang="en-US" sz="1600" b="1" dirty="0" smtClean="0">
                          <a:latin typeface="Arial" pitchFamily="34" charset="0"/>
                          <a:cs typeface="Arial" pitchFamily="34" charset="0"/>
                        </a:rPr>
                        <a:t>Model</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Arial" pitchFamily="34" charset="0"/>
                          <a:cs typeface="Arial" pitchFamily="34" charset="0"/>
                        </a:rPr>
                        <a:t>Brand</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smtClean="0">
                          <a:solidFill>
                            <a:schemeClr val="tx1"/>
                          </a:solidFill>
                          <a:latin typeface="Arial" pitchFamily="34" charset="0"/>
                          <a:cs typeface="Arial" pitchFamily="34" charset="0"/>
                        </a:rPr>
                        <a:t>S80</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Arial" pitchFamily="34" charset="0"/>
                          <a:cs typeface="Arial" pitchFamily="34" charset="0"/>
                        </a:rPr>
                        <a:t>Nikon</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err="1" smtClean="0">
                          <a:latin typeface="Arial" pitchFamily="34" charset="0"/>
                          <a:cs typeface="Arial" pitchFamily="34" charset="0"/>
                        </a:rPr>
                        <a:t>Easyshare</a:t>
                      </a:r>
                      <a:r>
                        <a:rPr lang="en-US" sz="1600" dirty="0" smtClean="0">
                          <a:latin typeface="Arial" pitchFamily="34" charset="0"/>
                          <a:cs typeface="Arial" pitchFamily="34" charset="0"/>
                        </a:rPr>
                        <a:t> CD44</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Kodak</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smtClean="0">
                          <a:latin typeface="Arial" pitchFamily="34" charset="0"/>
                          <a:cs typeface="Arial" pitchFamily="34" charset="0"/>
                        </a:rPr>
                        <a:t>DSC W570</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Sony</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err="1" smtClean="0">
                          <a:latin typeface="Arial" pitchFamily="34" charset="0"/>
                          <a:cs typeface="Arial" pitchFamily="34" charset="0"/>
                        </a:rPr>
                        <a:t>Optio</a:t>
                      </a:r>
                      <a:r>
                        <a:rPr lang="en-US" sz="1600" dirty="0" smtClean="0">
                          <a:latin typeface="Arial" pitchFamily="34" charset="0"/>
                          <a:cs typeface="Arial" pitchFamily="34" charset="0"/>
                        </a:rPr>
                        <a:t> E60</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Pentax</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91497505"/>
              </p:ext>
            </p:extLst>
          </p:nvPr>
        </p:nvGraphicFramePr>
        <p:xfrm>
          <a:off x="4869544" y="2629444"/>
          <a:ext cx="2634342" cy="1645920"/>
        </p:xfrm>
        <a:graphic>
          <a:graphicData uri="http://schemas.openxmlformats.org/drawingml/2006/table">
            <a:tbl>
              <a:tblPr firstRow="1" bandRow="1">
                <a:tableStyleId>{5940675A-B579-460E-94D1-54222C63F5DA}</a:tableStyleId>
              </a:tblPr>
              <a:tblGrid>
                <a:gridCol w="1777998"/>
                <a:gridCol w="856344"/>
              </a:tblGrid>
              <a:tr h="284480">
                <a:tc>
                  <a:txBody>
                    <a:bodyPr/>
                    <a:lstStyle/>
                    <a:p>
                      <a:pPr algn="ctr"/>
                      <a:r>
                        <a:rPr lang="en-US" sz="1600" b="1" dirty="0" smtClean="0">
                          <a:latin typeface="Arial" pitchFamily="34" charset="0"/>
                          <a:cs typeface="Arial" pitchFamily="34" charset="0"/>
                        </a:rPr>
                        <a:t>Model</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Arial" pitchFamily="34" charset="0"/>
                          <a:cs typeface="Arial" pitchFamily="34" charset="0"/>
                        </a:rPr>
                        <a:t>Res</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smtClean="0">
                          <a:solidFill>
                            <a:schemeClr val="tx1"/>
                          </a:solidFill>
                          <a:latin typeface="Arial" pitchFamily="34" charset="0"/>
                          <a:cs typeface="Arial" pitchFamily="34" charset="0"/>
                        </a:rPr>
                        <a:t>S80</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Arial" pitchFamily="34" charset="0"/>
                          <a:cs typeface="Arial" pitchFamily="34" charset="0"/>
                        </a:rPr>
                        <a:t>14.1mp</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err="1" smtClean="0">
                          <a:latin typeface="Arial" pitchFamily="34" charset="0"/>
                          <a:cs typeface="Arial" pitchFamily="34" charset="0"/>
                        </a:rPr>
                        <a:t>Easyshare</a:t>
                      </a:r>
                      <a:r>
                        <a:rPr lang="en-US" sz="1600" dirty="0" smtClean="0">
                          <a:latin typeface="Arial" pitchFamily="34" charset="0"/>
                          <a:cs typeface="Arial" pitchFamily="34" charset="0"/>
                        </a:rPr>
                        <a:t> CD44</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12mp</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smtClean="0">
                          <a:latin typeface="Arial" pitchFamily="34" charset="0"/>
                          <a:cs typeface="Arial" pitchFamily="34" charset="0"/>
                        </a:rPr>
                        <a:t>DSC W570</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16.1</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600" dirty="0" err="1" smtClean="0">
                          <a:latin typeface="Arial" pitchFamily="34" charset="0"/>
                          <a:cs typeface="Arial" pitchFamily="34" charset="0"/>
                        </a:rPr>
                        <a:t>Optio</a:t>
                      </a:r>
                      <a:r>
                        <a:rPr lang="en-US" sz="1600" dirty="0" smtClean="0">
                          <a:latin typeface="Arial" pitchFamily="34" charset="0"/>
                          <a:cs typeface="Arial" pitchFamily="34" charset="0"/>
                        </a:rPr>
                        <a:t> E60</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10.1</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70011670"/>
              </p:ext>
            </p:extLst>
          </p:nvPr>
        </p:nvGraphicFramePr>
        <p:xfrm>
          <a:off x="6549572" y="4383315"/>
          <a:ext cx="2478314" cy="1893387"/>
        </p:xfrm>
        <a:graphic>
          <a:graphicData uri="http://schemas.openxmlformats.org/drawingml/2006/table">
            <a:tbl>
              <a:tblPr firstRow="1" bandRow="1">
                <a:tableStyleId>{5940675A-B579-460E-94D1-54222C63F5DA}</a:tableStyleId>
              </a:tblPr>
              <a:tblGrid>
                <a:gridCol w="1712687"/>
                <a:gridCol w="765627"/>
              </a:tblGrid>
              <a:tr h="576651">
                <a:tc>
                  <a:txBody>
                    <a:bodyPr/>
                    <a:lstStyle/>
                    <a:p>
                      <a:pPr algn="ctr"/>
                      <a:r>
                        <a:rPr lang="en-US" sz="1600" b="1" dirty="0" smtClean="0">
                          <a:latin typeface="Arial" pitchFamily="34" charset="0"/>
                          <a:cs typeface="Arial" pitchFamily="34" charset="0"/>
                        </a:rPr>
                        <a:t>Model</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Arial" pitchFamily="34" charset="0"/>
                          <a:cs typeface="Arial" pitchFamily="34" charset="0"/>
                        </a:rPr>
                        <a:t>Optical</a:t>
                      </a:r>
                      <a:r>
                        <a:rPr lang="en-US" sz="1600" b="1" baseline="0" dirty="0" smtClean="0">
                          <a:latin typeface="Arial" pitchFamily="34" charset="0"/>
                          <a:cs typeface="Arial" pitchFamily="34" charset="0"/>
                        </a:rPr>
                        <a:t> Zoom</a:t>
                      </a:r>
                      <a:endParaRPr lang="en-US" sz="16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650">
                <a:tc>
                  <a:txBody>
                    <a:bodyPr/>
                    <a:lstStyle/>
                    <a:p>
                      <a:pPr algn="ctr"/>
                      <a:r>
                        <a:rPr lang="en-US" sz="1600" dirty="0" smtClean="0">
                          <a:solidFill>
                            <a:schemeClr val="tx1"/>
                          </a:solidFill>
                          <a:latin typeface="Arial" pitchFamily="34" charset="0"/>
                          <a:cs typeface="Arial" pitchFamily="34" charset="0"/>
                        </a:rPr>
                        <a:t>S80</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Arial" pitchFamily="34" charset="0"/>
                          <a:cs typeface="Arial" pitchFamily="34" charset="0"/>
                        </a:rPr>
                        <a:t>5x</a:t>
                      </a:r>
                      <a:endParaRPr lang="en-US" sz="1600" dirty="0">
                        <a:solidFill>
                          <a:schemeClr val="tx1"/>
                        </a:solidFill>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650">
                <a:tc>
                  <a:txBody>
                    <a:bodyPr/>
                    <a:lstStyle/>
                    <a:p>
                      <a:pPr algn="ctr"/>
                      <a:r>
                        <a:rPr lang="en-US" sz="1600" dirty="0" err="1" smtClean="0">
                          <a:latin typeface="Arial" pitchFamily="34" charset="0"/>
                          <a:cs typeface="Arial" pitchFamily="34" charset="0"/>
                        </a:rPr>
                        <a:t>Easyshare</a:t>
                      </a:r>
                      <a:r>
                        <a:rPr lang="en-US" sz="1600" dirty="0" smtClean="0">
                          <a:latin typeface="Arial" pitchFamily="34" charset="0"/>
                          <a:cs typeface="Arial" pitchFamily="34" charset="0"/>
                        </a:rPr>
                        <a:t> CD44</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3x</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650">
                <a:tc>
                  <a:txBody>
                    <a:bodyPr/>
                    <a:lstStyle/>
                    <a:p>
                      <a:pPr algn="ctr"/>
                      <a:r>
                        <a:rPr lang="en-US" sz="1600" dirty="0" smtClean="0">
                          <a:latin typeface="Arial" pitchFamily="34" charset="0"/>
                          <a:cs typeface="Arial" pitchFamily="34" charset="0"/>
                        </a:rPr>
                        <a:t>DSC W570</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5x</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650">
                <a:tc>
                  <a:txBody>
                    <a:bodyPr/>
                    <a:lstStyle/>
                    <a:p>
                      <a:pPr algn="ctr"/>
                      <a:r>
                        <a:rPr lang="en-US" sz="1600" dirty="0" err="1" smtClean="0">
                          <a:latin typeface="Arial" pitchFamily="34" charset="0"/>
                          <a:cs typeface="Arial" pitchFamily="34" charset="0"/>
                        </a:rPr>
                        <a:t>Optio</a:t>
                      </a:r>
                      <a:r>
                        <a:rPr lang="en-US" sz="1600" dirty="0" smtClean="0">
                          <a:latin typeface="Arial" pitchFamily="34" charset="0"/>
                          <a:cs typeface="Arial" pitchFamily="34" charset="0"/>
                        </a:rPr>
                        <a:t> E60</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3x</a:t>
                      </a:r>
                      <a:endParaRPr lang="en-US" sz="16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TextBox 12"/>
          <p:cNvSpPr txBox="1"/>
          <p:nvPr/>
        </p:nvSpPr>
        <p:spPr>
          <a:xfrm>
            <a:off x="674009" y="2871651"/>
            <a:ext cx="2405741" cy="461665"/>
          </a:xfrm>
          <a:prstGeom prst="rect">
            <a:avLst/>
          </a:prstGeom>
          <a:noFill/>
        </p:spPr>
        <p:txBody>
          <a:bodyPr wrap="square" rtlCol="0">
            <a:spAutoFit/>
          </a:bodyPr>
          <a:lstStyle/>
          <a:p>
            <a:r>
              <a:rPr lang="en-US" sz="2400" dirty="0" smtClean="0">
                <a:solidFill>
                  <a:srgbClr val="FFC000"/>
                </a:solidFill>
              </a:rPr>
              <a:t>Web Table</a:t>
            </a:r>
            <a:endParaRPr lang="en-US" sz="2400" dirty="0">
              <a:solidFill>
                <a:srgbClr val="FFC000"/>
              </a:solidFill>
            </a:endParaRPr>
          </a:p>
        </p:txBody>
      </p:sp>
    </p:spTree>
    <p:extLst>
      <p:ext uri="{BB962C8B-B14F-4D97-AF65-F5344CB8AC3E}">
        <p14:creationId xmlns:p14="http://schemas.microsoft.com/office/powerpoint/2010/main" val="24057929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 Framework</a:t>
            </a:r>
            <a:endParaRPr lang="en-US" dirty="0"/>
          </a:p>
        </p:txBody>
      </p:sp>
      <p:sp>
        <p:nvSpPr>
          <p:cNvPr id="3" name="Content Placeholder 2"/>
          <p:cNvSpPr>
            <a:spLocks noGrp="1"/>
          </p:cNvSpPr>
          <p:nvPr>
            <p:ph idx="1"/>
          </p:nvPr>
        </p:nvSpPr>
        <p:spPr>
          <a:xfrm>
            <a:off x="108858" y="824479"/>
            <a:ext cx="4419600" cy="5369492"/>
          </a:xfrm>
        </p:spPr>
        <p:txBody>
          <a:bodyPr>
            <a:noAutofit/>
          </a:bodyPr>
          <a:lstStyle/>
          <a:p>
            <a:r>
              <a:rPr lang="en-US" sz="2800" dirty="0" smtClean="0"/>
              <a:t>2 steps:</a:t>
            </a:r>
          </a:p>
          <a:p>
            <a:pPr lvl="1"/>
            <a:r>
              <a:rPr lang="en-US" sz="2400" dirty="0" smtClean="0"/>
              <a:t>Identify Matching Tables</a:t>
            </a:r>
          </a:p>
          <a:p>
            <a:pPr lvl="1"/>
            <a:r>
              <a:rPr lang="en-US" sz="2400" dirty="0" smtClean="0"/>
              <a:t>Predict Values Using Matching Tables</a:t>
            </a:r>
          </a:p>
          <a:p>
            <a:pPr lvl="2"/>
            <a:endParaRPr lang="en-US" sz="14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023" y="1246906"/>
            <a:ext cx="6381977" cy="450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94546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13362"/>
            <a:ext cx="8363938" cy="997196"/>
          </a:xfrm>
        </p:spPr>
        <p:txBody>
          <a:bodyPr/>
          <a:lstStyle/>
          <a:p>
            <a:r>
              <a:rPr lang="en-US" dirty="0" smtClean="0"/>
              <a:t>Problem to solve: Holistic matching of EAB Tables</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43" y="1944914"/>
            <a:ext cx="5393162" cy="380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373257" y="2206171"/>
            <a:ext cx="493486" cy="4532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45942" y="2659432"/>
            <a:ext cx="406400" cy="39906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828382" y="3489707"/>
            <a:ext cx="366037" cy="223958"/>
          </a:xfrm>
          <a:prstGeom prst="round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668726" y="2795316"/>
            <a:ext cx="1051388" cy="584775"/>
          </a:xfrm>
          <a:prstGeom prst="rect">
            <a:avLst/>
          </a:prstGeom>
          <a:noFill/>
        </p:spPr>
        <p:txBody>
          <a:bodyPr wrap="square" rtlCol="0">
            <a:spAutoFit/>
          </a:bodyPr>
          <a:lstStyle/>
          <a:p>
            <a:r>
              <a:rPr lang="en-US" sz="1600" dirty="0" smtClean="0"/>
              <a:t>Query Table</a:t>
            </a:r>
            <a:endParaRPr lang="en-US" sz="1600" dirty="0"/>
          </a:p>
        </p:txBody>
      </p:sp>
      <p:sp>
        <p:nvSpPr>
          <p:cNvPr id="46" name="Oval 45"/>
          <p:cNvSpPr/>
          <p:nvPr/>
        </p:nvSpPr>
        <p:spPr>
          <a:xfrm>
            <a:off x="6560455" y="3402152"/>
            <a:ext cx="406400" cy="39906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560455" y="4214952"/>
            <a:ext cx="406400" cy="39906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098973" y="2037597"/>
            <a:ext cx="493486" cy="4532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05487" y="3148425"/>
            <a:ext cx="493486" cy="4532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345716" y="3848439"/>
            <a:ext cx="493486" cy="4532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605487" y="4610574"/>
            <a:ext cx="493486" cy="4532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a:stCxn id="28" idx="7"/>
            <a:endCxn id="9" idx="2"/>
          </p:cNvCxnSpPr>
          <p:nvPr/>
        </p:nvCxnSpPr>
        <p:spPr>
          <a:xfrm flipV="1">
            <a:off x="6892826" y="2432802"/>
            <a:ext cx="480431" cy="285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9" idx="4"/>
            <a:endCxn id="56" idx="0"/>
          </p:cNvCxnSpPr>
          <p:nvPr/>
        </p:nvCxnSpPr>
        <p:spPr>
          <a:xfrm>
            <a:off x="7620000" y="2659432"/>
            <a:ext cx="232230" cy="488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6" idx="0"/>
            <a:endCxn id="55" idx="4"/>
          </p:cNvCxnSpPr>
          <p:nvPr/>
        </p:nvCxnSpPr>
        <p:spPr>
          <a:xfrm flipV="1">
            <a:off x="7852230" y="2490858"/>
            <a:ext cx="493486" cy="657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5" idx="4"/>
            <a:endCxn id="57" idx="0"/>
          </p:cNvCxnSpPr>
          <p:nvPr/>
        </p:nvCxnSpPr>
        <p:spPr>
          <a:xfrm>
            <a:off x="8345716" y="2490858"/>
            <a:ext cx="246743" cy="1357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6" idx="6"/>
            <a:endCxn id="9" idx="3"/>
          </p:cNvCxnSpPr>
          <p:nvPr/>
        </p:nvCxnSpPr>
        <p:spPr>
          <a:xfrm flipV="1">
            <a:off x="6966855" y="2593053"/>
            <a:ext cx="478671" cy="1008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6" idx="6"/>
            <a:endCxn id="57" idx="2"/>
          </p:cNvCxnSpPr>
          <p:nvPr/>
        </p:nvCxnSpPr>
        <p:spPr>
          <a:xfrm>
            <a:off x="6966855" y="3601686"/>
            <a:ext cx="1378861" cy="473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Oval Callout 76"/>
          <p:cNvSpPr/>
          <p:nvPr/>
        </p:nvSpPr>
        <p:spPr bwMode="auto">
          <a:xfrm>
            <a:off x="4397829" y="5063835"/>
            <a:ext cx="4194630" cy="1336965"/>
          </a:xfrm>
          <a:prstGeom prst="wedgeEllipseCallout">
            <a:avLst>
              <a:gd name="adj1" fmla="val 7379"/>
              <a:gd name="adj2" fmla="val -81954"/>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latin typeface="Segoe UI" pitchFamily="34" charset="0"/>
                <a:ea typeface="Segoe UI" pitchFamily="34" charset="0"/>
                <a:cs typeface="Segoe UI" pitchFamily="34" charset="0"/>
              </a:rPr>
              <a:t>Directly matching EAB tables = Topic nodes</a:t>
            </a:r>
          </a:p>
          <a:p>
            <a:pPr algn="ctr" defTabSz="914099"/>
            <a:r>
              <a:rPr lang="en-US" sz="2000" dirty="0" smtClean="0">
                <a:solidFill>
                  <a:schemeClr val="bg1"/>
                </a:solidFill>
                <a:latin typeface="Segoe UI" pitchFamily="34" charset="0"/>
                <a:ea typeface="Segoe UI" pitchFamily="34" charset="0"/>
                <a:cs typeface="Segoe UI" pitchFamily="34" charset="0"/>
              </a:rPr>
              <a:t>DMA Scores = Preference Scores (</a:t>
            </a:r>
            <a:r>
              <a:rPr lang="el-GR" sz="2000" dirty="0" smtClean="0">
                <a:solidFill>
                  <a:schemeClr val="bg1"/>
                </a:solidFill>
                <a:latin typeface="Segoe UI" pitchFamily="34" charset="0"/>
                <a:ea typeface="Segoe UI" pitchFamily="34" charset="0"/>
                <a:cs typeface="Segoe UI" pitchFamily="34" charset="0"/>
              </a:rPr>
              <a:t>β</a:t>
            </a:r>
            <a:r>
              <a:rPr lang="en-US" sz="2000" dirty="0" smtClean="0">
                <a:solidFill>
                  <a:schemeClr val="bg1"/>
                </a:solidFill>
                <a:latin typeface="Segoe UI" pitchFamily="34" charset="0"/>
                <a:ea typeface="Segoe UI" pitchFamily="34" charset="0"/>
                <a:cs typeface="Segoe UI" pitchFamily="34" charset="0"/>
              </a:rPr>
              <a:t>)</a:t>
            </a:r>
          </a:p>
        </p:txBody>
      </p:sp>
      <p:sp>
        <p:nvSpPr>
          <p:cNvPr id="78" name="Oval Callout 77"/>
          <p:cNvSpPr/>
          <p:nvPr/>
        </p:nvSpPr>
        <p:spPr bwMode="auto">
          <a:xfrm>
            <a:off x="5646057" y="667657"/>
            <a:ext cx="3541488" cy="1015999"/>
          </a:xfrm>
          <a:prstGeom prst="wedgeEllipseCallout">
            <a:avLst>
              <a:gd name="adj1" fmla="val 9353"/>
              <a:gd name="adj2" fmla="val 101860"/>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latin typeface="Segoe UI" pitchFamily="34" charset="0"/>
                <a:ea typeface="Segoe UI" pitchFamily="34" charset="0"/>
                <a:cs typeface="Segoe UI" pitchFamily="34" charset="0"/>
              </a:rPr>
              <a:t>Nodes = EAB tables</a:t>
            </a:r>
          </a:p>
          <a:p>
            <a:pPr algn="ctr" defTabSz="914099"/>
            <a:r>
              <a:rPr lang="en-US" sz="2000" dirty="0" smtClean="0">
                <a:solidFill>
                  <a:schemeClr val="bg1"/>
                </a:solidFill>
                <a:latin typeface="Segoe UI" pitchFamily="34" charset="0"/>
                <a:ea typeface="Segoe UI" pitchFamily="34" charset="0"/>
                <a:cs typeface="Segoe UI" pitchFamily="34" charset="0"/>
              </a:rPr>
              <a:t>Edges = Semantic Similarity</a:t>
            </a:r>
          </a:p>
        </p:txBody>
      </p:sp>
      <p:sp>
        <p:nvSpPr>
          <p:cNvPr id="79" name="TextBox 78"/>
          <p:cNvSpPr txBox="1"/>
          <p:nvPr/>
        </p:nvSpPr>
        <p:spPr>
          <a:xfrm>
            <a:off x="6532005" y="2717874"/>
            <a:ext cx="746755"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0.25</a:t>
            </a:r>
          </a:p>
        </p:txBody>
      </p:sp>
      <p:sp>
        <p:nvSpPr>
          <p:cNvPr id="80" name="TextBox 79"/>
          <p:cNvSpPr txBox="1"/>
          <p:nvPr/>
        </p:nvSpPr>
        <p:spPr>
          <a:xfrm>
            <a:off x="6593477" y="3436666"/>
            <a:ext cx="746755"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0.5</a:t>
            </a:r>
          </a:p>
        </p:txBody>
      </p:sp>
      <p:sp>
        <p:nvSpPr>
          <p:cNvPr id="81" name="TextBox 80"/>
          <p:cNvSpPr txBox="1"/>
          <p:nvPr/>
        </p:nvSpPr>
        <p:spPr>
          <a:xfrm>
            <a:off x="6578961" y="4275985"/>
            <a:ext cx="746755"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0.5</a:t>
            </a:r>
          </a:p>
        </p:txBody>
      </p:sp>
      <p:sp>
        <p:nvSpPr>
          <p:cNvPr id="82" name="Right Arrow 81"/>
          <p:cNvSpPr/>
          <p:nvPr/>
        </p:nvSpPr>
        <p:spPr bwMode="auto">
          <a:xfrm>
            <a:off x="4618268" y="3616196"/>
            <a:ext cx="440870" cy="37192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6827966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626507"/>
            <a:ext cx="1066800" cy="523220"/>
          </a:xfrm>
          <a:prstGeom prst="rect">
            <a:avLst/>
          </a:prstGeom>
          <a:noFill/>
        </p:spPr>
        <p:txBody>
          <a:bodyPr wrap="square" rtlCol="0">
            <a:spAutoFit/>
          </a:bodyPr>
          <a:lstStyle/>
          <a:p>
            <a:r>
              <a:rPr lang="en-US" sz="1400" dirty="0" smtClean="0">
                <a:latin typeface="Arial" pitchFamily="34" charset="0"/>
                <a:cs typeface="Arial" pitchFamily="34" charset="0"/>
              </a:rPr>
              <a:t>Query Table</a:t>
            </a:r>
            <a:endParaRPr lang="en-US" sz="14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53947417"/>
              </p:ext>
            </p:extLst>
          </p:nvPr>
        </p:nvGraphicFramePr>
        <p:xfrm>
          <a:off x="3276600" y="334085"/>
          <a:ext cx="2445258" cy="1422400"/>
        </p:xfrm>
        <a:graphic>
          <a:graphicData uri="http://schemas.openxmlformats.org/drawingml/2006/table">
            <a:tbl>
              <a:tblPr firstRow="1" bandRow="1">
                <a:tableStyleId>{5940675A-B579-460E-94D1-54222C63F5DA}</a:tableStyleId>
              </a:tblPr>
              <a:tblGrid>
                <a:gridCol w="1524000"/>
                <a:gridCol w="921258"/>
              </a:tblGrid>
              <a:tr h="284480">
                <a:tc>
                  <a:txBody>
                    <a:bodyPr/>
                    <a:lstStyle/>
                    <a:p>
                      <a:pPr algn="ctr"/>
                      <a:r>
                        <a:rPr lang="en-US" sz="1300" b="1" dirty="0" smtClean="0">
                          <a:latin typeface="Arial" pitchFamily="34" charset="0"/>
                          <a:cs typeface="Arial" pitchFamily="34" charset="0"/>
                        </a:rPr>
                        <a:t>Model</a:t>
                      </a:r>
                      <a:endParaRPr lang="en-US" sz="13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1" dirty="0" smtClean="0">
                          <a:latin typeface="Arial" pitchFamily="34" charset="0"/>
                          <a:cs typeface="Arial" pitchFamily="34" charset="0"/>
                        </a:rPr>
                        <a:t>Brand</a:t>
                      </a:r>
                      <a:endParaRPr lang="en-US" sz="13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S80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Nikon</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err="1" smtClean="0">
                          <a:latin typeface="Arial" pitchFamily="34" charset="0"/>
                          <a:cs typeface="Arial" pitchFamily="34" charset="0"/>
                        </a:rPr>
                        <a:t>Easyshare</a:t>
                      </a:r>
                      <a:r>
                        <a:rPr lang="en-US" sz="1300" dirty="0" smtClean="0">
                          <a:latin typeface="Arial" pitchFamily="34" charset="0"/>
                          <a:cs typeface="Arial" pitchFamily="34" charset="0"/>
                        </a:rPr>
                        <a:t> CD44</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Kodak</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DSC W570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Sony</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err="1" smtClean="0">
                          <a:latin typeface="Arial" pitchFamily="34" charset="0"/>
                          <a:cs typeface="Arial" pitchFamily="34" charset="0"/>
                        </a:rPr>
                        <a:t>Optio</a:t>
                      </a:r>
                      <a:r>
                        <a:rPr lang="en-US" sz="1300" dirty="0" smtClean="0">
                          <a:latin typeface="Arial" pitchFamily="34" charset="0"/>
                          <a:cs typeface="Arial" pitchFamily="34" charset="0"/>
                        </a:rPr>
                        <a:t> E60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Pentax</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54712932"/>
              </p:ext>
            </p:extLst>
          </p:nvPr>
        </p:nvGraphicFramePr>
        <p:xfrm>
          <a:off x="6193573" y="539181"/>
          <a:ext cx="1791462" cy="1437286"/>
        </p:xfrm>
        <a:graphic>
          <a:graphicData uri="http://schemas.openxmlformats.org/drawingml/2006/table">
            <a:tbl>
              <a:tblPr firstRow="1" bandRow="1">
                <a:tableStyleId>{5940675A-B579-460E-94D1-54222C63F5DA}</a:tableStyleId>
              </a:tblPr>
              <a:tblGrid>
                <a:gridCol w="1066800"/>
                <a:gridCol w="724662"/>
              </a:tblGrid>
              <a:tr h="284480">
                <a:tc>
                  <a:txBody>
                    <a:bodyPr/>
                    <a:lstStyle/>
                    <a:p>
                      <a:pPr algn="ctr"/>
                      <a:r>
                        <a:rPr lang="en-US" sz="1300" b="1" dirty="0" smtClean="0">
                          <a:latin typeface="Arial" pitchFamily="34" charset="0"/>
                          <a:cs typeface="Arial" pitchFamily="34" charset="0"/>
                        </a:rPr>
                        <a:t>Part No</a:t>
                      </a:r>
                      <a:endParaRPr lang="en-US" sz="13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1" dirty="0" err="1" smtClean="0">
                          <a:latin typeface="Arial" pitchFamily="34" charset="0"/>
                          <a:cs typeface="Arial" pitchFamily="34" charset="0"/>
                        </a:rPr>
                        <a:t>Mfg</a:t>
                      </a:r>
                      <a:endParaRPr lang="en-US" sz="13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DSC W570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9366">
                <a:tc>
                  <a:txBody>
                    <a:bodyPr/>
                    <a:lstStyle/>
                    <a:p>
                      <a:pPr algn="ctr"/>
                      <a:r>
                        <a:rPr lang="en-US" sz="1300" dirty="0" smtClean="0">
                          <a:latin typeface="Arial" pitchFamily="34" charset="0"/>
                          <a:cs typeface="Arial" pitchFamily="34" charset="0"/>
                        </a:rPr>
                        <a:t>T1460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Arial" pitchFamily="34" charset="0"/>
                          <a:cs typeface="Arial" pitchFamily="34" charset="0"/>
                        </a:rPr>
                        <a:t>Benq</a:t>
                      </a:r>
                      <a:endParaRPr lang="en-US" sz="1300" dirty="0" smtClean="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err="1" smtClean="0">
                          <a:latin typeface="Arial" pitchFamily="34" charset="0"/>
                          <a:cs typeface="Arial" pitchFamily="34" charset="0"/>
                        </a:rPr>
                        <a:t>Optio</a:t>
                      </a:r>
                      <a:r>
                        <a:rPr lang="en-US" sz="1300" dirty="0" smtClean="0">
                          <a:latin typeface="Arial" pitchFamily="34" charset="0"/>
                          <a:cs typeface="Arial" pitchFamily="34" charset="0"/>
                        </a:rPr>
                        <a:t> E60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Pentax</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S8100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Nikon</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09888927"/>
              </p:ext>
            </p:extLst>
          </p:nvPr>
        </p:nvGraphicFramePr>
        <p:xfrm>
          <a:off x="3276600" y="4387925"/>
          <a:ext cx="2438400" cy="1422400"/>
        </p:xfrm>
        <a:graphic>
          <a:graphicData uri="http://schemas.openxmlformats.org/drawingml/2006/table">
            <a:tbl>
              <a:tblPr firstRow="1" bandRow="1">
                <a:tableStyleId>{5940675A-B579-460E-94D1-54222C63F5DA}</a:tableStyleId>
              </a:tblPr>
              <a:tblGrid>
                <a:gridCol w="1222248"/>
                <a:gridCol w="1216152"/>
              </a:tblGrid>
              <a:tr h="284480">
                <a:tc>
                  <a:txBody>
                    <a:bodyPr/>
                    <a:lstStyle/>
                    <a:p>
                      <a:pPr algn="ctr"/>
                      <a:r>
                        <a:rPr lang="en-US" sz="1300" b="1" dirty="0" smtClean="0">
                          <a:latin typeface="Arial" pitchFamily="34" charset="0"/>
                          <a:cs typeface="Arial" pitchFamily="34" charset="0"/>
                        </a:rPr>
                        <a:t>Model</a:t>
                      </a:r>
                      <a:endParaRPr lang="en-US" sz="13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1" dirty="0" smtClean="0">
                          <a:latin typeface="Arial" pitchFamily="34" charset="0"/>
                          <a:cs typeface="Arial" pitchFamily="34" charset="0"/>
                        </a:rPr>
                        <a:t>Brand</a:t>
                      </a:r>
                      <a:endParaRPr lang="en-US" sz="13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S80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err="1" smtClean="0">
                          <a:latin typeface="Arial" pitchFamily="34" charset="0"/>
                          <a:cs typeface="Arial" pitchFamily="34" charset="0"/>
                        </a:rPr>
                        <a:t>Benq</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A10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kern="1200" dirty="0" err="1">
                          <a:solidFill>
                            <a:schemeClr val="tx1"/>
                          </a:solidFill>
                          <a:latin typeface="Arial" pitchFamily="34" charset="0"/>
                          <a:ea typeface="+mn-ea"/>
                          <a:cs typeface="Arial" pitchFamily="34" charset="0"/>
                        </a:rPr>
                        <a:t>Innostream</a:t>
                      </a:r>
                      <a:endParaRPr lang="en-US" sz="1300" kern="1200" dirty="0">
                        <a:solidFill>
                          <a:schemeClr val="tx1"/>
                        </a:solidFill>
                        <a:latin typeface="Arial" pitchFamily="34" charset="0"/>
                        <a:ea typeface="+mn-ea"/>
                        <a:cs typeface="Arial" pitchFamily="34" charset="0"/>
                      </a:endParaRPr>
                    </a:p>
                  </a:txBody>
                  <a:tcPr marL="9525" marR="9525"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A460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Samsung</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S710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HTC</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2438400" y="1440501"/>
            <a:ext cx="762000" cy="338554"/>
          </a:xfrm>
          <a:prstGeom prst="rect">
            <a:avLst/>
          </a:prstGeom>
          <a:noFill/>
        </p:spPr>
        <p:txBody>
          <a:bodyPr wrap="square" rtlCol="0">
            <a:spAutoFit/>
          </a:bodyPr>
          <a:lstStyle/>
          <a:p>
            <a:r>
              <a:rPr lang="en-US" sz="1600" dirty="0" smtClean="0">
                <a:latin typeface="Arial" pitchFamily="34" charset="0"/>
                <a:cs typeface="Arial" pitchFamily="34" charset="0"/>
              </a:rPr>
              <a:t>0.25</a:t>
            </a:r>
            <a:endParaRPr lang="en-US" sz="1600" dirty="0">
              <a:latin typeface="Arial" pitchFamily="34" charset="0"/>
              <a:cs typeface="Arial" pitchFamily="34" charset="0"/>
            </a:endParaRPr>
          </a:p>
        </p:txBody>
      </p:sp>
      <p:sp>
        <p:nvSpPr>
          <p:cNvPr id="10" name="TextBox 9"/>
          <p:cNvSpPr txBox="1"/>
          <p:nvPr/>
        </p:nvSpPr>
        <p:spPr>
          <a:xfrm>
            <a:off x="5698273" y="911290"/>
            <a:ext cx="571500" cy="338554"/>
          </a:xfrm>
          <a:prstGeom prst="rect">
            <a:avLst/>
          </a:prstGeom>
          <a:noFill/>
        </p:spPr>
        <p:txBody>
          <a:bodyPr wrap="square" rtlCol="0">
            <a:spAutoFit/>
          </a:bodyPr>
          <a:lstStyle/>
          <a:p>
            <a:r>
              <a:rPr lang="en-US" sz="1600" dirty="0" smtClean="0">
                <a:latin typeface="Arial" pitchFamily="34" charset="0"/>
                <a:cs typeface="Arial" pitchFamily="34" charset="0"/>
              </a:rPr>
              <a:t>0.5</a:t>
            </a:r>
            <a:endParaRPr lang="en-US" sz="1600"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99393074"/>
              </p:ext>
            </p:extLst>
          </p:nvPr>
        </p:nvGraphicFramePr>
        <p:xfrm>
          <a:off x="3276600" y="2439064"/>
          <a:ext cx="2438400" cy="1422400"/>
        </p:xfrm>
        <a:graphic>
          <a:graphicData uri="http://schemas.openxmlformats.org/drawingml/2006/table">
            <a:tbl>
              <a:tblPr firstRow="1" bandRow="1">
                <a:tableStyleId>{5940675A-B579-460E-94D1-54222C63F5DA}</a:tableStyleId>
              </a:tblPr>
              <a:tblGrid>
                <a:gridCol w="1524000"/>
                <a:gridCol w="914400"/>
              </a:tblGrid>
              <a:tr h="284480">
                <a:tc>
                  <a:txBody>
                    <a:bodyPr/>
                    <a:lstStyle/>
                    <a:p>
                      <a:pPr algn="ctr"/>
                      <a:r>
                        <a:rPr lang="en-US" sz="1300" b="1" dirty="0" smtClean="0">
                          <a:latin typeface="Arial" pitchFamily="34" charset="0"/>
                          <a:cs typeface="Arial" pitchFamily="34" charset="0"/>
                        </a:rPr>
                        <a:t>Model</a:t>
                      </a:r>
                      <a:endParaRPr lang="en-US" sz="13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1" dirty="0" smtClean="0">
                          <a:latin typeface="Arial" pitchFamily="34" charset="0"/>
                          <a:cs typeface="Arial" pitchFamily="34" charset="0"/>
                        </a:rPr>
                        <a:t>Brand</a:t>
                      </a:r>
                      <a:endParaRPr lang="en-US" sz="1300" b="1"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SP 600UZ</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smtClean="0">
                          <a:latin typeface="Arial" pitchFamily="34" charset="0"/>
                          <a:cs typeface="Arial" pitchFamily="34" charset="0"/>
                        </a:rPr>
                        <a:t>Olympus</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DSC W570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pitchFamily="34" charset="0"/>
                          <a:cs typeface="Arial" pitchFamily="34" charset="0"/>
                        </a:rPr>
                        <a:t>Sony</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GX-1S</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pitchFamily="34" charset="0"/>
                          <a:cs typeface="Arial" pitchFamily="34" charset="0"/>
                        </a:rPr>
                        <a:t>Samsung</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algn="ctr"/>
                      <a:r>
                        <a:rPr lang="en-US" sz="1300" dirty="0" smtClean="0">
                          <a:latin typeface="Arial" pitchFamily="34" charset="0"/>
                          <a:cs typeface="Arial" pitchFamily="34" charset="0"/>
                        </a:rPr>
                        <a:t>A10</a:t>
                      </a:r>
                      <a:endParaRPr lang="en-US" sz="1300" dirty="0">
                        <a:latin typeface="Arial" pitchFamily="34" charset="0"/>
                        <a:cs typeface="Arial" pitchFamily="34" charset="0"/>
                      </a:endParaRP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pitchFamily="34" charset="0"/>
                          <a:cs typeface="Arial" pitchFamily="34" charset="0"/>
                        </a:rPr>
                        <a:t>Canon</a:t>
                      </a:r>
                    </a:p>
                  </a:txBody>
                  <a:tcPr marL="0" marR="0"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Arrow Connector 11"/>
          <p:cNvCxnSpPr>
            <a:endCxn id="6" idx="1"/>
          </p:cNvCxnSpPr>
          <p:nvPr/>
        </p:nvCxnSpPr>
        <p:spPr>
          <a:xfrm flipV="1">
            <a:off x="2514600" y="1045285"/>
            <a:ext cx="762000" cy="138684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2"/>
            <a:endCxn id="11" idx="0"/>
          </p:cNvCxnSpPr>
          <p:nvPr/>
        </p:nvCxnSpPr>
        <p:spPr>
          <a:xfrm flipH="1">
            <a:off x="4495801" y="1756485"/>
            <a:ext cx="3429" cy="682579"/>
          </a:xfrm>
          <a:prstGeom prst="straightConnector1">
            <a:avLst/>
          </a:prstGeom>
          <a:ln w="28575">
            <a:prstDash val="sysDash"/>
            <a:headEnd type="arrow"/>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11" idx="1"/>
          </p:cNvCxnSpPr>
          <p:nvPr/>
        </p:nvCxnSpPr>
        <p:spPr>
          <a:xfrm>
            <a:off x="2858262" y="3150264"/>
            <a:ext cx="418338"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1"/>
          </p:cNvCxnSpPr>
          <p:nvPr/>
        </p:nvCxnSpPr>
        <p:spPr>
          <a:xfrm flipH="1" flipV="1">
            <a:off x="2540506" y="3890657"/>
            <a:ext cx="736095" cy="1208468"/>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58771" y="4206068"/>
            <a:ext cx="762000" cy="338554"/>
          </a:xfrm>
          <a:prstGeom prst="rect">
            <a:avLst/>
          </a:prstGeom>
          <a:noFill/>
        </p:spPr>
        <p:txBody>
          <a:bodyPr wrap="square" rtlCol="0">
            <a:spAutoFit/>
          </a:bodyPr>
          <a:lstStyle/>
          <a:p>
            <a:r>
              <a:rPr lang="en-US" sz="1600" dirty="0" smtClean="0">
                <a:latin typeface="Arial" pitchFamily="34" charset="0"/>
                <a:cs typeface="Arial" pitchFamily="34" charset="0"/>
              </a:rPr>
              <a:t>0.5</a:t>
            </a:r>
            <a:endParaRPr lang="en-US" sz="1600" dirty="0">
              <a:latin typeface="Arial" pitchFamily="34" charset="0"/>
              <a:cs typeface="Arial" pitchFamily="34" charset="0"/>
            </a:endParaRPr>
          </a:p>
        </p:txBody>
      </p:sp>
      <p:sp>
        <p:nvSpPr>
          <p:cNvPr id="18" name="TextBox 17"/>
          <p:cNvSpPr txBox="1"/>
          <p:nvPr/>
        </p:nvSpPr>
        <p:spPr>
          <a:xfrm>
            <a:off x="2807208" y="2823285"/>
            <a:ext cx="762000" cy="369332"/>
          </a:xfrm>
          <a:prstGeom prst="rect">
            <a:avLst/>
          </a:prstGeom>
          <a:noFill/>
        </p:spPr>
        <p:txBody>
          <a:bodyPr wrap="square" rtlCol="0">
            <a:spAutoFit/>
          </a:bodyPr>
          <a:lstStyle/>
          <a:p>
            <a:r>
              <a:rPr lang="en-US" dirty="0" smtClean="0"/>
              <a:t>0.5</a:t>
            </a:r>
            <a:endParaRPr lang="en-US" dirty="0"/>
          </a:p>
        </p:txBody>
      </p:sp>
      <p:sp>
        <p:nvSpPr>
          <p:cNvPr id="19" name="TextBox 18"/>
          <p:cNvSpPr txBox="1"/>
          <p:nvPr/>
        </p:nvSpPr>
        <p:spPr>
          <a:xfrm>
            <a:off x="4648200" y="2057055"/>
            <a:ext cx="571500" cy="338554"/>
          </a:xfrm>
          <a:prstGeom prst="rect">
            <a:avLst/>
          </a:prstGeom>
          <a:noFill/>
        </p:spPr>
        <p:txBody>
          <a:bodyPr wrap="square" rtlCol="0">
            <a:spAutoFit/>
          </a:bodyPr>
          <a:lstStyle/>
          <a:p>
            <a:r>
              <a:rPr lang="en-US" sz="1600" dirty="0" smtClean="0">
                <a:latin typeface="Arial" pitchFamily="34" charset="0"/>
                <a:cs typeface="Arial" pitchFamily="34" charset="0"/>
              </a:rPr>
              <a:t>0.5</a:t>
            </a:r>
            <a:endParaRPr lang="en-US" sz="1600" dirty="0">
              <a:latin typeface="Arial" pitchFamily="34" charset="0"/>
              <a:cs typeface="Arial" pitchFamily="34" charset="0"/>
            </a:endParaRPr>
          </a:p>
        </p:txBody>
      </p:sp>
      <p:sp>
        <p:nvSpPr>
          <p:cNvPr id="22" name="TextBox 21"/>
          <p:cNvSpPr txBox="1"/>
          <p:nvPr/>
        </p:nvSpPr>
        <p:spPr>
          <a:xfrm>
            <a:off x="2948559" y="262965"/>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1</a:t>
            </a:r>
            <a:endParaRPr lang="en-US" sz="1400" dirty="0">
              <a:latin typeface="Arial" pitchFamily="34" charset="0"/>
              <a:cs typeface="Arial" pitchFamily="34" charset="0"/>
            </a:endParaRPr>
          </a:p>
        </p:txBody>
      </p:sp>
      <p:sp>
        <p:nvSpPr>
          <p:cNvPr id="23" name="TextBox 22"/>
          <p:cNvSpPr txBox="1"/>
          <p:nvPr/>
        </p:nvSpPr>
        <p:spPr>
          <a:xfrm>
            <a:off x="2948559" y="2401277"/>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a:latin typeface="Arial" pitchFamily="34" charset="0"/>
                <a:cs typeface="Arial" pitchFamily="34" charset="0"/>
              </a:rPr>
              <a:t>2</a:t>
            </a:r>
            <a:endParaRPr lang="en-US" sz="1400" dirty="0">
              <a:latin typeface="Arial" pitchFamily="34" charset="0"/>
              <a:cs typeface="Arial" pitchFamily="34" charset="0"/>
            </a:endParaRPr>
          </a:p>
        </p:txBody>
      </p:sp>
      <p:sp>
        <p:nvSpPr>
          <p:cNvPr id="24" name="TextBox 23"/>
          <p:cNvSpPr txBox="1"/>
          <p:nvPr/>
        </p:nvSpPr>
        <p:spPr>
          <a:xfrm>
            <a:off x="2930271" y="4292626"/>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3</a:t>
            </a:r>
            <a:endParaRPr lang="en-US" sz="1400" dirty="0">
              <a:latin typeface="Arial" pitchFamily="34" charset="0"/>
              <a:cs typeface="Arial" pitchFamily="34" charset="0"/>
            </a:endParaRPr>
          </a:p>
        </p:txBody>
      </p:sp>
      <p:sp>
        <p:nvSpPr>
          <p:cNvPr id="25" name="TextBox 24"/>
          <p:cNvSpPr txBox="1"/>
          <p:nvPr/>
        </p:nvSpPr>
        <p:spPr>
          <a:xfrm>
            <a:off x="5887870" y="263751"/>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a:latin typeface="Arial" pitchFamily="34" charset="0"/>
                <a:cs typeface="Arial" pitchFamily="34" charset="0"/>
              </a:rPr>
              <a:t>4</a:t>
            </a:r>
            <a:endParaRPr lang="en-US" sz="1400" dirty="0">
              <a:latin typeface="Arial" pitchFamily="34" charset="0"/>
              <a:cs typeface="Arial" pitchFamily="34" charset="0"/>
            </a:endParaRPr>
          </a:p>
        </p:txBody>
      </p:sp>
      <p:cxnSp>
        <p:nvCxnSpPr>
          <p:cNvPr id="40" name="Straight Arrow Connector 39"/>
          <p:cNvCxnSpPr>
            <a:stCxn id="11" idx="2"/>
            <a:endCxn id="8" idx="0"/>
          </p:cNvCxnSpPr>
          <p:nvPr/>
        </p:nvCxnSpPr>
        <p:spPr>
          <a:xfrm>
            <a:off x="4495800" y="3861464"/>
            <a:ext cx="0" cy="526461"/>
          </a:xfrm>
          <a:prstGeom prst="straightConnector1">
            <a:avLst/>
          </a:prstGeom>
          <a:ln w="28575">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4000500" y="3929701"/>
            <a:ext cx="571500" cy="338554"/>
          </a:xfrm>
          <a:prstGeom prst="rect">
            <a:avLst/>
          </a:prstGeom>
          <a:noFill/>
        </p:spPr>
        <p:txBody>
          <a:bodyPr wrap="square" rtlCol="0">
            <a:spAutoFit/>
          </a:bodyPr>
          <a:lstStyle/>
          <a:p>
            <a:r>
              <a:rPr lang="en-US" sz="1600" dirty="0" smtClean="0">
                <a:latin typeface="Arial" pitchFamily="34" charset="0"/>
                <a:cs typeface="Arial" pitchFamily="34" charset="0"/>
              </a:rPr>
              <a:t>0.2</a:t>
            </a:r>
            <a:endParaRPr lang="en-US" sz="1600" dirty="0">
              <a:latin typeface="Arial" pitchFamily="34" charset="0"/>
              <a:cs typeface="Arial"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512675329"/>
              </p:ext>
            </p:extLst>
          </p:nvPr>
        </p:nvGraphicFramePr>
        <p:xfrm>
          <a:off x="381000" y="2418080"/>
          <a:ext cx="2477262" cy="1422400"/>
        </p:xfrm>
        <a:graphic>
          <a:graphicData uri="http://schemas.openxmlformats.org/drawingml/2006/table">
            <a:tbl>
              <a:tblPr firstRow="1" bandRow="1">
                <a:tableStyleId>{5940675A-B579-460E-94D1-54222C63F5DA}</a:tableStyleId>
              </a:tblPr>
              <a:tblGrid>
                <a:gridCol w="762000"/>
                <a:gridCol w="1715262"/>
              </a:tblGrid>
              <a:tr h="284480">
                <a:tc>
                  <a:txBody>
                    <a:bodyPr/>
                    <a:lstStyle/>
                    <a:p>
                      <a:r>
                        <a:rPr lang="en-US" sz="1300" b="1" dirty="0" smtClean="0">
                          <a:latin typeface="Arial" pitchFamily="34" charset="0"/>
                          <a:cs typeface="Arial" pitchFamily="34" charset="0"/>
                        </a:rPr>
                        <a:t>Model</a:t>
                      </a:r>
                      <a:endParaRPr lang="en-US" sz="1300" b="1"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1" dirty="0" smtClean="0">
                          <a:latin typeface="Arial" pitchFamily="34" charset="0"/>
                          <a:cs typeface="Arial" pitchFamily="34" charset="0"/>
                        </a:rPr>
                        <a:t>Brand</a:t>
                      </a:r>
                      <a:endParaRPr lang="en-US" sz="1300" b="1"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300" dirty="0" smtClean="0">
                          <a:latin typeface="Arial" pitchFamily="34" charset="0"/>
                          <a:cs typeface="Arial" pitchFamily="34" charset="0"/>
                        </a:rPr>
                        <a:t>S80</a:t>
                      </a:r>
                      <a:endParaRPr lang="en-US" sz="13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3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300" dirty="0" smtClean="0">
                          <a:latin typeface="Arial" pitchFamily="34" charset="0"/>
                          <a:cs typeface="Arial" pitchFamily="34" charset="0"/>
                        </a:rPr>
                        <a:t>A10</a:t>
                      </a:r>
                      <a:endParaRPr lang="en-US" sz="13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3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300" dirty="0" smtClean="0">
                          <a:latin typeface="Arial" pitchFamily="34" charset="0"/>
                          <a:cs typeface="Arial" pitchFamily="34" charset="0"/>
                        </a:rPr>
                        <a:t>GX-1S</a:t>
                      </a:r>
                      <a:endParaRPr lang="en-US" sz="13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3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r>
                        <a:rPr lang="en-US" sz="1300" dirty="0" smtClean="0">
                          <a:latin typeface="Arial" pitchFamily="34" charset="0"/>
                          <a:cs typeface="Arial" pitchFamily="34" charset="0"/>
                        </a:rPr>
                        <a:t>T1460</a:t>
                      </a:r>
                      <a:endParaRPr lang="en-US" sz="13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300" dirty="0">
                        <a:latin typeface="Arial" pitchFamily="34" charset="0"/>
                        <a:cs typeface="Arial" pitchFamily="34" charset="0"/>
                      </a:endParaRPr>
                    </a:p>
                  </a:txBody>
                  <a:tcPr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9" name="Rectangle 28"/>
          <p:cNvSpPr/>
          <p:nvPr/>
        </p:nvSpPr>
        <p:spPr>
          <a:xfrm>
            <a:off x="1876426" y="911289"/>
            <a:ext cx="482345" cy="7241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887765" y="905935"/>
            <a:ext cx="482345" cy="7241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825858" y="2888312"/>
            <a:ext cx="482345" cy="7241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837197" y="2882958"/>
            <a:ext cx="482345" cy="7241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206201" y="1268001"/>
            <a:ext cx="482345" cy="3128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195178" y="1249843"/>
            <a:ext cx="482345" cy="325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836880" y="5119313"/>
            <a:ext cx="482345" cy="3128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177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00000" fill="hold" grpId="0" nodeType="clickEffect">
                                  <p:stCondLst>
                                    <p:cond delay="0"/>
                                  </p:stCondLst>
                                  <p:childTnLst>
                                    <p:animMotion origin="layout" path="M 2.77778E-6 1.26984E-6 L 0.00017 -0.08978 " pathEditMode="relative" rAng="0" ptsTypes="AA">
                                      <p:cBhvr>
                                        <p:cTn id="6" dur="2000" fill="hold"/>
                                        <p:tgtEl>
                                          <p:spTgt spid="29"/>
                                        </p:tgtEl>
                                        <p:attrNameLst>
                                          <p:attrName>ppt_x</p:attrName>
                                          <p:attrName>ppt_y</p:attrName>
                                        </p:attrNameLst>
                                      </p:cBhvr>
                                      <p:rCtr x="0" y="-4489"/>
                                    </p:animMotion>
                                  </p:childTnLst>
                                </p:cTn>
                              </p:par>
                              <p:par>
                                <p:cTn id="7" presetID="42" presetClass="path" presetSubtype="0" accel="100000" fill="hold" grpId="0" nodeType="withEffect">
                                  <p:stCondLst>
                                    <p:cond delay="0"/>
                                  </p:stCondLst>
                                  <p:childTnLst>
                                    <p:animMotion origin="layout" path="M 2.77778E-6 1.26984E-6 L 0.00017 -0.08978 " pathEditMode="relative" rAng="0" ptsTypes="AA">
                                      <p:cBhvr>
                                        <p:cTn id="8" dur="2000" fill="hold"/>
                                        <p:tgtEl>
                                          <p:spTgt spid="58"/>
                                        </p:tgtEl>
                                        <p:attrNameLst>
                                          <p:attrName>ppt_x</p:attrName>
                                          <p:attrName>ppt_y</p:attrName>
                                        </p:attrNameLst>
                                      </p:cBhvr>
                                      <p:rCtr x="0" y="-4489"/>
                                    </p:animMotion>
                                  </p:childTnLst>
                                </p:cTn>
                              </p:par>
                              <p:par>
                                <p:cTn id="9" presetID="42" presetClass="path" presetSubtype="0" accel="100000" fill="hold" grpId="0" nodeType="withEffect">
                                  <p:stCondLst>
                                    <p:cond delay="0"/>
                                  </p:stCondLst>
                                  <p:childTnLst>
                                    <p:animMotion origin="layout" path="M -0.00156 0.02133 L -4.72222E-6 -0.05134 " pathEditMode="relative" rAng="0" ptsTypes="AA">
                                      <p:cBhvr>
                                        <p:cTn id="10" dur="2000" fill="hold"/>
                                        <p:tgtEl>
                                          <p:spTgt spid="60"/>
                                        </p:tgtEl>
                                        <p:attrNameLst>
                                          <p:attrName>ppt_x</p:attrName>
                                          <p:attrName>ppt_y</p:attrName>
                                        </p:attrNameLst>
                                      </p:cBhvr>
                                      <p:rCtr x="69" y="-36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8" grpId="0" animBg="1"/>
      <p:bldP spid="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389435" y="872313"/>
            <a:ext cx="8609421" cy="6112443"/>
          </a:xfrm>
        </p:spPr>
        <p:txBody>
          <a:bodyPr/>
          <a:lstStyle/>
          <a:p>
            <a:r>
              <a:rPr lang="en-US" dirty="0" smtClean="0"/>
              <a:t>Heavy use of preprocessing: </a:t>
            </a:r>
          </a:p>
          <a:p>
            <a:pPr lvl="1"/>
            <a:r>
              <a:rPr lang="en-US" dirty="0"/>
              <a:t>C</a:t>
            </a:r>
            <a:r>
              <a:rPr lang="en-US" dirty="0" smtClean="0"/>
              <a:t>ompute full personalized </a:t>
            </a:r>
            <a:r>
              <a:rPr lang="en-US" dirty="0" err="1" smtClean="0"/>
              <a:t>pagerank</a:t>
            </a:r>
            <a:r>
              <a:rPr lang="en-US" dirty="0" smtClean="0"/>
              <a:t> (FPPR) of semantic similarity graph upfront</a:t>
            </a:r>
          </a:p>
          <a:p>
            <a:pPr lvl="1"/>
            <a:r>
              <a:rPr lang="en-US" dirty="0" smtClean="0"/>
              <a:t>Compute TSP scores on the fly</a:t>
            </a:r>
          </a:p>
          <a:p>
            <a:r>
              <a:rPr lang="en-US" dirty="0" smtClean="0">
                <a:solidFill>
                  <a:srgbClr val="FFC000"/>
                </a:solidFill>
              </a:rPr>
              <a:t>Scalability</a:t>
            </a:r>
            <a:r>
              <a:rPr lang="en-US" dirty="0" smtClean="0"/>
              <a:t> is a huge challenge:</a:t>
            </a:r>
          </a:p>
          <a:p>
            <a:pPr lvl="1"/>
            <a:r>
              <a:rPr lang="en-US" dirty="0" smtClean="0"/>
              <a:t>How to build the SS graph?</a:t>
            </a:r>
          </a:p>
          <a:p>
            <a:pPr lvl="2"/>
            <a:r>
              <a:rPr lang="en-US" dirty="0" smtClean="0"/>
              <a:t>&gt; 1billion nodes </a:t>
            </a:r>
          </a:p>
          <a:p>
            <a:pPr lvl="1"/>
            <a:r>
              <a:rPr lang="en-US" dirty="0" smtClean="0"/>
              <a:t>How to compute FPPR?</a:t>
            </a:r>
          </a:p>
          <a:p>
            <a:pPr lvl="2"/>
            <a:r>
              <a:rPr lang="en-US" dirty="0" smtClean="0"/>
              <a:t>Use algorithm from </a:t>
            </a:r>
            <a:r>
              <a:rPr lang="en-US" dirty="0" err="1" smtClean="0"/>
              <a:t>Bahmani</a:t>
            </a:r>
            <a:r>
              <a:rPr lang="en-US" dirty="0" smtClean="0"/>
              <a:t> et. al. (SIGMOD 2011)</a:t>
            </a:r>
          </a:p>
          <a:p>
            <a:r>
              <a:rPr lang="en-US" dirty="0" smtClean="0"/>
              <a:t>Leveraging huge amount of data available </a:t>
            </a:r>
            <a:r>
              <a:rPr lang="en-US" dirty="0" smtClean="0">
                <a:solidFill>
                  <a:srgbClr val="FFC000"/>
                </a:solidFill>
              </a:rPr>
              <a:t>anyway</a:t>
            </a:r>
          </a:p>
          <a:p>
            <a:pPr lvl="1"/>
            <a:r>
              <a:rPr lang="en-US" dirty="0" smtClean="0">
                <a:solidFill>
                  <a:schemeClr val="tx1"/>
                </a:solidFill>
              </a:rPr>
              <a:t>As in MT, Speech Recognition</a:t>
            </a:r>
          </a:p>
          <a:p>
            <a:r>
              <a:rPr lang="en-US" dirty="0" smtClean="0">
                <a:solidFill>
                  <a:schemeClr val="tx1"/>
                </a:solidFill>
              </a:rPr>
              <a:t>Insight is important, algorithms are relatively </a:t>
            </a:r>
            <a:r>
              <a:rPr lang="en-US" dirty="0" smtClean="0">
                <a:solidFill>
                  <a:srgbClr val="FFC000"/>
                </a:solidFill>
              </a:rPr>
              <a:t>simple</a:t>
            </a:r>
            <a:endParaRPr lang="en-US" dirty="0">
              <a:solidFill>
                <a:schemeClr val="tx1"/>
              </a:solidFill>
            </a:endParaRPr>
          </a:p>
          <a:p>
            <a:r>
              <a:rPr lang="en-US" dirty="0" smtClean="0">
                <a:solidFill>
                  <a:schemeClr val="tx1"/>
                </a:solidFill>
              </a:rPr>
              <a:t>Details </a:t>
            </a:r>
            <a:r>
              <a:rPr lang="en-US" dirty="0">
                <a:solidFill>
                  <a:schemeClr val="tx1"/>
                </a:solidFill>
              </a:rPr>
              <a:t>in paper: </a:t>
            </a:r>
            <a:r>
              <a:rPr lang="en-US" dirty="0" smtClean="0">
                <a:solidFill>
                  <a:srgbClr val="FFC000"/>
                </a:solidFill>
              </a:rPr>
              <a:t>“</a:t>
            </a:r>
            <a:r>
              <a:rPr lang="en-US" dirty="0" err="1">
                <a:solidFill>
                  <a:srgbClr val="FFC000"/>
                </a:solidFill>
              </a:rPr>
              <a:t>InfoGather</a:t>
            </a:r>
            <a:r>
              <a:rPr lang="en-US" dirty="0">
                <a:solidFill>
                  <a:srgbClr val="FFC000"/>
                </a:solidFill>
              </a:rPr>
              <a:t>: Entity Augmentation and Attribute Discovery By Holistic Matching with Web Tables”, </a:t>
            </a:r>
            <a:r>
              <a:rPr lang="en-US" dirty="0">
                <a:solidFill>
                  <a:schemeClr val="tx1"/>
                </a:solidFill>
              </a:rPr>
              <a:t>SIGMOD 2012</a:t>
            </a:r>
          </a:p>
          <a:p>
            <a:endParaRPr lang="en-US" dirty="0" smtClean="0">
              <a:solidFill>
                <a:schemeClr val="tx1"/>
              </a:solidFill>
            </a:endParaRPr>
          </a:p>
          <a:p>
            <a:endParaRPr lang="en-US" dirty="0"/>
          </a:p>
        </p:txBody>
      </p:sp>
    </p:spTree>
    <p:extLst>
      <p:ext uri="{BB962C8B-B14F-4D97-AF65-F5344CB8AC3E}">
        <p14:creationId xmlns:p14="http://schemas.microsoft.com/office/powerpoint/2010/main" val="374388661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Text Placeholder 2"/>
          <p:cNvSpPr>
            <a:spLocks noGrp="1"/>
          </p:cNvSpPr>
          <p:nvPr>
            <p:ph type="body" sz="quarter" idx="10"/>
          </p:nvPr>
        </p:nvSpPr>
        <p:spPr>
          <a:xfrm>
            <a:off x="389436" y="1351284"/>
            <a:ext cx="8363938" cy="3785652"/>
          </a:xfrm>
        </p:spPr>
        <p:txBody>
          <a:bodyPr/>
          <a:lstStyle/>
          <a:p>
            <a:r>
              <a:rPr lang="en-US" dirty="0"/>
              <a:t>Entity semantics Mining</a:t>
            </a:r>
          </a:p>
          <a:p>
            <a:r>
              <a:rPr lang="en-US" dirty="0"/>
              <a:t>Earlier </a:t>
            </a:r>
            <a:r>
              <a:rPr lang="en-US" dirty="0" smtClean="0"/>
              <a:t>efforts</a:t>
            </a:r>
            <a:endParaRPr lang="en-US" dirty="0"/>
          </a:p>
          <a:p>
            <a:r>
              <a:rPr lang="en-US" dirty="0" smtClean="0"/>
              <a:t>Data-driven approaches</a:t>
            </a:r>
          </a:p>
          <a:p>
            <a:pPr lvl="1"/>
            <a:r>
              <a:rPr lang="en-US" dirty="0"/>
              <a:t>Case Study 1: Entity synonyms</a:t>
            </a:r>
          </a:p>
          <a:p>
            <a:pPr lvl="1"/>
            <a:r>
              <a:rPr lang="en-US" dirty="0"/>
              <a:t>Case Study 2: Entity attribute discovery</a:t>
            </a:r>
          </a:p>
          <a:p>
            <a:pPr lvl="1"/>
            <a:r>
              <a:rPr lang="en-US" dirty="0"/>
              <a:t>Case Study 3: Entity augmentation</a:t>
            </a:r>
          </a:p>
          <a:p>
            <a:pPr lvl="1"/>
            <a:r>
              <a:rPr lang="en-US" sz="2000" dirty="0">
                <a:solidFill>
                  <a:srgbClr val="FFC000"/>
                </a:solidFill>
              </a:rPr>
              <a:t>Case Study 4: Entity </a:t>
            </a:r>
            <a:r>
              <a:rPr lang="en-US" sz="2000" dirty="0" smtClean="0">
                <a:solidFill>
                  <a:srgbClr val="FFC000"/>
                </a:solidFill>
              </a:rPr>
              <a:t>linking</a:t>
            </a:r>
            <a:endParaRPr lang="en-US" sz="2000" dirty="0">
              <a:solidFill>
                <a:srgbClr val="FFC000"/>
              </a:solidFill>
            </a:endParaRPr>
          </a:p>
          <a:p>
            <a:pPr lvl="1"/>
            <a:r>
              <a:rPr lang="en-US" dirty="0" smtClean="0"/>
              <a:t>Case Study 5: Entity tagging</a:t>
            </a:r>
          </a:p>
          <a:p>
            <a:r>
              <a:rPr lang="en-US" dirty="0" smtClean="0"/>
              <a:t>Outlook and challenges</a:t>
            </a:r>
          </a:p>
          <a:p>
            <a:pPr marL="0" indent="0">
              <a:buNone/>
            </a:pPr>
            <a:endParaRPr lang="en-US" dirty="0" smtClean="0"/>
          </a:p>
        </p:txBody>
      </p:sp>
    </p:spTree>
    <p:extLst>
      <p:ext uri="{BB962C8B-B14F-4D97-AF65-F5344CB8AC3E}">
        <p14:creationId xmlns:p14="http://schemas.microsoft.com/office/powerpoint/2010/main" val="142067538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200" dirty="0" smtClean="0"/>
              <a:t>Entity Linking Problem</a:t>
            </a:r>
            <a:endParaRPr lang="en-US" dirty="0" smtClean="0"/>
          </a:p>
        </p:txBody>
      </p:sp>
      <p:sp>
        <p:nvSpPr>
          <p:cNvPr id="14" name="Text Placeholder 13"/>
          <p:cNvSpPr>
            <a:spLocks noGrp="1"/>
          </p:cNvSpPr>
          <p:nvPr>
            <p:ph type="body" sz="quarter" idx="10"/>
          </p:nvPr>
        </p:nvSpPr>
        <p:spPr>
          <a:xfrm>
            <a:off x="141147" y="688652"/>
            <a:ext cx="8727082" cy="2072875"/>
          </a:xfrm>
        </p:spPr>
        <p:txBody>
          <a:bodyPr/>
          <a:lstStyle/>
          <a:p>
            <a:r>
              <a:rPr lang="en-US" dirty="0" smtClean="0"/>
              <a:t>Given a “catalog” of entities and a set of documents, find mentions of those entities in those documents</a:t>
            </a:r>
          </a:p>
          <a:p>
            <a:pPr lvl="1"/>
            <a:r>
              <a:rPr lang="en-US" dirty="0" smtClean="0"/>
              <a:t>Many applications</a:t>
            </a:r>
          </a:p>
          <a:p>
            <a:pPr lvl="1"/>
            <a:r>
              <a:rPr lang="en-US" dirty="0" smtClean="0"/>
              <a:t>Main problem is identify true mentions among candidate mentions (refer it to as “targeted disambiguation”)</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06117570"/>
              </p:ext>
            </p:extLst>
          </p:nvPr>
        </p:nvGraphicFramePr>
        <p:xfrm>
          <a:off x="456914" y="3546809"/>
          <a:ext cx="2097957" cy="1618655"/>
        </p:xfrm>
        <a:graphic>
          <a:graphicData uri="http://schemas.openxmlformats.org/drawingml/2006/table">
            <a:tbl>
              <a:tblPr/>
              <a:tblGrid>
                <a:gridCol w="786734"/>
                <a:gridCol w="1311223"/>
              </a:tblGrid>
              <a:tr h="6015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ea typeface="SimSun" pitchFamily="2" charset="-122"/>
                        </a:rPr>
                        <a:t>Entity Id</a:t>
                      </a:r>
                      <a:endParaRPr kumimoji="0" lang="en-US" sz="1600" b="1" i="0" u="none" strike="noStrike" cap="none" normalizeH="0" baseline="0" dirty="0" smtClean="0">
                        <a:ln>
                          <a:noFill/>
                        </a:ln>
                        <a:solidFill>
                          <a:srgbClr val="000000"/>
                        </a:solidFill>
                        <a:effectLst/>
                        <a:latin typeface="Calibri" pitchFamily="34" charset="0"/>
                        <a:ea typeface="SimSun" pitchFamily="2" charset="-122"/>
                      </a:endParaRPr>
                    </a:p>
                  </a:txBody>
                  <a:tcPr marL="0" marR="0" marT="35578" marB="355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ea typeface="SimSun" pitchFamily="2" charset="-122"/>
                        </a:rPr>
                        <a:t>Entity Name</a:t>
                      </a:r>
                      <a:endParaRPr kumimoji="0" lang="en-US" sz="1600" b="1" i="0" u="none" strike="noStrike" cap="none" normalizeH="0" baseline="0" dirty="0" smtClean="0">
                        <a:ln>
                          <a:noFill/>
                        </a:ln>
                        <a:solidFill>
                          <a:srgbClr val="FF0000"/>
                        </a:solidFill>
                        <a:effectLst/>
                        <a:latin typeface="Calibri" pitchFamily="34" charset="0"/>
                        <a:ea typeface="SimSun" pitchFamily="2" charset="-122"/>
                      </a:endParaRPr>
                    </a:p>
                  </a:txBody>
                  <a:tcPr marL="0" marR="0" marT="35578" marB="355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9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SimSun" pitchFamily="2" charset="-122"/>
                        </a:rPr>
                        <a:t>e1</a:t>
                      </a:r>
                    </a:p>
                  </a:txBody>
                  <a:tcPr marL="0" marR="0" marT="35578" marB="355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SimSun" pitchFamily="2" charset="-122"/>
                        </a:rPr>
                        <a:t>Microsoft</a:t>
                      </a:r>
                      <a:endParaRPr kumimoji="0" lang="en-US" sz="1600" b="0" i="0" u="none" strike="noStrike" cap="none" normalizeH="0" baseline="0" smtClean="0">
                        <a:ln>
                          <a:noFill/>
                        </a:ln>
                        <a:solidFill>
                          <a:srgbClr val="FF0000"/>
                        </a:solidFill>
                        <a:effectLst/>
                        <a:latin typeface="Calibri" pitchFamily="34" charset="0"/>
                        <a:ea typeface="SimSun" pitchFamily="2" charset="-122"/>
                      </a:endParaRPr>
                    </a:p>
                  </a:txBody>
                  <a:tcPr marL="0" marR="0" marT="35578" marB="355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CFCC"/>
                    </a:solidFill>
                  </a:tcPr>
                </a:tc>
              </a:tr>
              <a:tr h="339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SimSun" pitchFamily="2" charset="-122"/>
                        </a:rPr>
                        <a:t>e2</a:t>
                      </a:r>
                      <a:endParaRPr kumimoji="0" lang="en-US" sz="1600" b="0" i="0" u="none" strike="noStrike" cap="none" normalizeH="0" baseline="0" smtClean="0">
                        <a:ln>
                          <a:noFill/>
                        </a:ln>
                        <a:solidFill>
                          <a:srgbClr val="FF0000"/>
                        </a:solidFill>
                        <a:effectLst/>
                        <a:latin typeface="Calibri" pitchFamily="34" charset="0"/>
                        <a:ea typeface="SimSun" pitchFamily="2" charset="-122"/>
                      </a:endParaRPr>
                    </a:p>
                  </a:txBody>
                  <a:tcPr marL="0" marR="0" marT="35578" marB="355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SimSun" pitchFamily="2" charset="-122"/>
                        </a:rPr>
                        <a:t>Apple</a:t>
                      </a:r>
                    </a:p>
                  </a:txBody>
                  <a:tcPr marL="0" marR="0" marT="35578" marB="355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9E7"/>
                    </a:solidFill>
                  </a:tcPr>
                </a:tc>
              </a:tr>
              <a:tr h="339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SimSun" pitchFamily="2" charset="-122"/>
                        </a:rPr>
                        <a:t>e3</a:t>
                      </a:r>
                    </a:p>
                  </a:txBody>
                  <a:tcPr marL="0" marR="0" marT="35578" marB="355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SimSun" pitchFamily="2" charset="-122"/>
                        </a:rPr>
                        <a:t>HP</a:t>
                      </a:r>
                    </a:p>
                  </a:txBody>
                  <a:tcPr marL="0" marR="0" marT="35578" marB="355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CFCC"/>
                    </a:solidFill>
                  </a:tcPr>
                </a:tc>
              </a:tr>
            </a:tbl>
          </a:graphicData>
        </a:graphic>
      </p:graphicFrame>
      <p:sp>
        <p:nvSpPr>
          <p:cNvPr id="8" name="Flowchart: Document 7"/>
          <p:cNvSpPr/>
          <p:nvPr/>
        </p:nvSpPr>
        <p:spPr bwMode="auto">
          <a:xfrm>
            <a:off x="3422545" y="3540136"/>
            <a:ext cx="5082540" cy="596443"/>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p>
            <a:pPr>
              <a:defRPr/>
            </a:pPr>
            <a:r>
              <a:rPr lang="en-US" sz="1900" b="1" dirty="0"/>
              <a:t>Microsoft</a:t>
            </a:r>
            <a:r>
              <a:rPr lang="en-US" sz="1900" dirty="0"/>
              <a:t> and </a:t>
            </a:r>
            <a:r>
              <a:rPr lang="en-US" sz="1900" b="1" dirty="0"/>
              <a:t>Apple</a:t>
            </a:r>
            <a:r>
              <a:rPr lang="en-US" sz="1900" dirty="0"/>
              <a:t> are the developers of three of the most popular operating systems</a:t>
            </a:r>
          </a:p>
        </p:txBody>
      </p:sp>
      <p:sp>
        <p:nvSpPr>
          <p:cNvPr id="9" name="Flowchart: Document 8"/>
          <p:cNvSpPr/>
          <p:nvPr/>
        </p:nvSpPr>
        <p:spPr bwMode="auto">
          <a:xfrm>
            <a:off x="3422545" y="4256982"/>
            <a:ext cx="5082540" cy="578436"/>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dirty="0">
                <a:solidFill>
                  <a:srgbClr val="000000"/>
                </a:solidFill>
                <a:latin typeface="Calibri" pitchFamily="34" charset="0"/>
              </a:rPr>
              <a:t>Apple</a:t>
            </a:r>
            <a:r>
              <a:rPr lang="en-US" sz="1900" dirty="0">
                <a:solidFill>
                  <a:srgbClr val="000000"/>
                </a:solidFill>
                <a:latin typeface="Calibri" pitchFamily="34" charset="0"/>
              </a:rPr>
              <a:t> trees take four to five years to produce their first fruit…</a:t>
            </a:r>
          </a:p>
        </p:txBody>
      </p:sp>
      <p:sp>
        <p:nvSpPr>
          <p:cNvPr id="10" name="Flowchart: Document 9"/>
          <p:cNvSpPr/>
          <p:nvPr/>
        </p:nvSpPr>
        <p:spPr bwMode="auto">
          <a:xfrm>
            <a:off x="3422545" y="2761085"/>
            <a:ext cx="5082540" cy="690156"/>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37009" rIns="0"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dirty="0">
                <a:solidFill>
                  <a:schemeClr val="bg1"/>
                </a:solidFill>
                <a:latin typeface="Segoe UI" pitchFamily="34" charset="0"/>
                <a:cs typeface="Segoe UI" pitchFamily="34" charset="0"/>
              </a:rPr>
              <a:t> </a:t>
            </a:r>
            <a:r>
              <a:rPr lang="en-US" sz="1900" b="1" dirty="0">
                <a:solidFill>
                  <a:srgbClr val="000000"/>
                </a:solidFill>
                <a:latin typeface="Calibri" pitchFamily="34" charset="0"/>
              </a:rPr>
              <a:t>Microsoft’s</a:t>
            </a:r>
            <a:r>
              <a:rPr lang="en-US" sz="1900" dirty="0">
                <a:solidFill>
                  <a:srgbClr val="000000"/>
                </a:solidFill>
                <a:latin typeface="Calibri" pitchFamily="34" charset="0"/>
              </a:rPr>
              <a:t> new operating system, Windows 8, is a PC operating system for the tablet age …</a:t>
            </a:r>
            <a:endParaRPr lang="en-US" sz="1900" dirty="0">
              <a:solidFill>
                <a:schemeClr val="bg1"/>
              </a:solidFill>
              <a:latin typeface="Segoe UI" pitchFamily="34" charset="0"/>
              <a:cs typeface="Segoe UI" pitchFamily="34" charset="0"/>
            </a:endParaRPr>
          </a:p>
        </p:txBody>
      </p:sp>
      <p:sp>
        <p:nvSpPr>
          <p:cNvPr id="11" name="Flowchart: Document 10"/>
          <p:cNvSpPr/>
          <p:nvPr/>
        </p:nvSpPr>
        <p:spPr bwMode="auto">
          <a:xfrm>
            <a:off x="3422545" y="4966959"/>
            <a:ext cx="5082540" cy="567571"/>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p>
            <a:pPr algn="ctr" defTabSz="739963">
              <a:defRPr/>
            </a:pPr>
            <a:r>
              <a:rPr lang="en-US" sz="1900" dirty="0"/>
              <a:t>CEO Meg Whitman said that </a:t>
            </a:r>
            <a:r>
              <a:rPr lang="en-US" sz="1900" b="1" dirty="0"/>
              <a:t>HP</a:t>
            </a:r>
            <a:r>
              <a:rPr lang="en-US" sz="1900" dirty="0"/>
              <a:t> is focusing on Windows 8 for its tablet strategy </a:t>
            </a:r>
          </a:p>
        </p:txBody>
      </p:sp>
      <p:cxnSp>
        <p:nvCxnSpPr>
          <p:cNvPr id="12" name="Straight Arrow Connector 11"/>
          <p:cNvCxnSpPr/>
          <p:nvPr/>
        </p:nvCxnSpPr>
        <p:spPr>
          <a:xfrm flipV="1">
            <a:off x="2554871" y="4092558"/>
            <a:ext cx="867833" cy="565503"/>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554871" y="4545701"/>
            <a:ext cx="867833" cy="122237"/>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2554871" y="3106016"/>
            <a:ext cx="867833" cy="125012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54871" y="4966741"/>
            <a:ext cx="867833" cy="165453"/>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Flowchart: Document 17"/>
          <p:cNvSpPr/>
          <p:nvPr/>
        </p:nvSpPr>
        <p:spPr bwMode="auto">
          <a:xfrm>
            <a:off x="3422546" y="5665152"/>
            <a:ext cx="5082539" cy="649609"/>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dirty="0">
                <a:solidFill>
                  <a:srgbClr val="000000"/>
                </a:solidFill>
                <a:latin typeface="Calibri" pitchFamily="34" charset="0"/>
              </a:rPr>
              <a:t>Audi is offering a racing version of its hottest TT model: a 380 </a:t>
            </a:r>
            <a:r>
              <a:rPr lang="en-US" sz="1900" b="1" dirty="0">
                <a:solidFill>
                  <a:srgbClr val="000000"/>
                </a:solidFill>
                <a:latin typeface="Calibri" pitchFamily="34" charset="0"/>
              </a:rPr>
              <a:t>HP</a:t>
            </a:r>
            <a:r>
              <a:rPr lang="en-US" sz="1900" dirty="0">
                <a:solidFill>
                  <a:srgbClr val="000000"/>
                </a:solidFill>
                <a:latin typeface="Calibri" pitchFamily="34" charset="0"/>
              </a:rPr>
              <a:t>, front-wheel …</a:t>
            </a:r>
          </a:p>
        </p:txBody>
      </p:sp>
      <p:cxnSp>
        <p:nvCxnSpPr>
          <p:cNvPr id="19" name="Straight Arrow Connector 18"/>
          <p:cNvCxnSpPr/>
          <p:nvPr/>
        </p:nvCxnSpPr>
        <p:spPr>
          <a:xfrm>
            <a:off x="2554871" y="4966741"/>
            <a:ext cx="867833" cy="1023585"/>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403" name="TextBox 20"/>
          <p:cNvSpPr txBox="1">
            <a:spLocks noChangeArrowheads="1"/>
          </p:cNvSpPr>
          <p:nvPr/>
        </p:nvSpPr>
        <p:spPr bwMode="auto">
          <a:xfrm>
            <a:off x="459595" y="2935406"/>
            <a:ext cx="2290573" cy="44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021" tIns="37010" rIns="74021" bIns="37010">
            <a:spAutoFit/>
          </a:bodyP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2400" dirty="0">
                <a:solidFill>
                  <a:srgbClr val="FFC000"/>
                </a:solidFill>
              </a:rPr>
              <a:t>Target entities</a:t>
            </a:r>
          </a:p>
        </p:txBody>
      </p:sp>
      <p:sp>
        <p:nvSpPr>
          <p:cNvPr id="15404" name="TextBox 21"/>
          <p:cNvSpPr txBox="1">
            <a:spLocks noChangeArrowheads="1"/>
          </p:cNvSpPr>
          <p:nvPr/>
        </p:nvSpPr>
        <p:spPr bwMode="auto">
          <a:xfrm>
            <a:off x="3049642" y="2761527"/>
            <a:ext cx="508000" cy="36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21" tIns="37010" rIns="74021" bIns="37010">
            <a:spAutoFit/>
          </a:bodyP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a:solidFill>
                  <a:schemeClr val="tx1"/>
                </a:solidFill>
              </a:rPr>
              <a:t>d1</a:t>
            </a:r>
            <a:endParaRPr lang="en-US">
              <a:solidFill>
                <a:schemeClr val="tx1"/>
              </a:solidFill>
            </a:endParaRPr>
          </a:p>
        </p:txBody>
      </p:sp>
      <p:sp>
        <p:nvSpPr>
          <p:cNvPr id="15405" name="TextBox 22"/>
          <p:cNvSpPr txBox="1">
            <a:spLocks noChangeArrowheads="1"/>
          </p:cNvSpPr>
          <p:nvPr/>
        </p:nvSpPr>
        <p:spPr bwMode="auto">
          <a:xfrm>
            <a:off x="3060225" y="3546810"/>
            <a:ext cx="497417" cy="36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21" tIns="37010" rIns="74021" bIns="37010">
            <a:spAutoFit/>
          </a:bodyP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a:solidFill>
                  <a:schemeClr val="tx1"/>
                </a:solidFill>
              </a:rPr>
              <a:t>d2</a:t>
            </a:r>
          </a:p>
        </p:txBody>
      </p:sp>
      <p:sp>
        <p:nvSpPr>
          <p:cNvPr id="15406" name="TextBox 23"/>
          <p:cNvSpPr txBox="1">
            <a:spLocks noChangeArrowheads="1"/>
          </p:cNvSpPr>
          <p:nvPr/>
        </p:nvSpPr>
        <p:spPr bwMode="auto">
          <a:xfrm>
            <a:off x="3049642" y="4256776"/>
            <a:ext cx="480218" cy="36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21" tIns="37010" rIns="74021" bIns="37010">
            <a:spAutoFit/>
          </a:bodyP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a:solidFill>
                  <a:schemeClr val="tx1"/>
                </a:solidFill>
              </a:rPr>
              <a:t>d3</a:t>
            </a:r>
            <a:endParaRPr lang="en-US">
              <a:solidFill>
                <a:schemeClr val="tx1"/>
              </a:solidFill>
            </a:endParaRPr>
          </a:p>
        </p:txBody>
      </p:sp>
      <p:sp>
        <p:nvSpPr>
          <p:cNvPr id="15407" name="TextBox 24"/>
          <p:cNvSpPr txBox="1">
            <a:spLocks noChangeArrowheads="1"/>
          </p:cNvSpPr>
          <p:nvPr/>
        </p:nvSpPr>
        <p:spPr bwMode="auto">
          <a:xfrm>
            <a:off x="3025830" y="5113673"/>
            <a:ext cx="466989" cy="36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21" tIns="37010" rIns="74021" bIns="37010">
            <a:spAutoFit/>
          </a:bodyP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a:solidFill>
                  <a:schemeClr val="tx1"/>
                </a:solidFill>
              </a:rPr>
              <a:t>d4</a:t>
            </a:r>
          </a:p>
        </p:txBody>
      </p:sp>
      <p:sp>
        <p:nvSpPr>
          <p:cNvPr id="15408" name="TextBox 25"/>
          <p:cNvSpPr txBox="1">
            <a:spLocks noChangeArrowheads="1"/>
          </p:cNvSpPr>
          <p:nvPr/>
        </p:nvSpPr>
        <p:spPr bwMode="auto">
          <a:xfrm>
            <a:off x="3029798" y="5926121"/>
            <a:ext cx="500063" cy="36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21" tIns="37010" rIns="74021" bIns="37010">
            <a:spAutoFit/>
          </a:bodyP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a:solidFill>
                  <a:schemeClr val="tx1"/>
                </a:solidFill>
              </a:rPr>
              <a:t>d5</a:t>
            </a:r>
            <a:endParaRPr lang="en-US">
              <a:solidFill>
                <a:schemeClr val="tx1"/>
              </a:solidFill>
            </a:endParaRPr>
          </a:p>
        </p:txBody>
      </p:sp>
      <p:cxnSp>
        <p:nvCxnSpPr>
          <p:cNvPr id="27" name="Straight Arrow Connector 26"/>
          <p:cNvCxnSpPr>
            <a:stCxn id="7" idx="3"/>
          </p:cNvCxnSpPr>
          <p:nvPr/>
        </p:nvCxnSpPr>
        <p:spPr>
          <a:xfrm flipV="1">
            <a:off x="2554871" y="3838204"/>
            <a:ext cx="867833" cy="517932"/>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TextBox 20"/>
          <p:cNvSpPr txBox="1">
            <a:spLocks noChangeArrowheads="1"/>
          </p:cNvSpPr>
          <p:nvPr/>
        </p:nvSpPr>
        <p:spPr bwMode="auto">
          <a:xfrm>
            <a:off x="4712281" y="2373758"/>
            <a:ext cx="3096405" cy="44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021" tIns="37010" rIns="74021" bIns="37010">
            <a:spAutoFit/>
          </a:bodyP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2400" dirty="0" smtClean="0">
                <a:solidFill>
                  <a:srgbClr val="FFC000"/>
                </a:solidFill>
              </a:rPr>
              <a:t>Candidate Mentions</a:t>
            </a:r>
            <a:endParaRPr lang="en-US" sz="2400" dirty="0">
              <a:solidFill>
                <a:srgbClr val="FFC000"/>
              </a:solidFill>
            </a:endParaRPr>
          </a:p>
        </p:txBody>
      </p:sp>
    </p:spTree>
    <p:extLst>
      <p:ext uri="{BB962C8B-B14F-4D97-AF65-F5344CB8AC3E}">
        <p14:creationId xmlns:p14="http://schemas.microsoft.com/office/powerpoint/2010/main" val="2029340365"/>
      </p:ext>
    </p:extLst>
  </p:cSld>
  <p:clrMapOvr>
    <a:masterClrMapping/>
  </p:clrMapOvr>
  <p:transition advTm="3406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66C022"/>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66C022"/>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1"/>
                                        </p:tgtEl>
                                        <p:attrNameLst>
                                          <p:attrName>fillcolor</p:attrName>
                                        </p:attrNameLst>
                                      </p:cBhvr>
                                      <p:to>
                                        <a:srgbClr val="66C022"/>
                                      </p:to>
                                    </p:animClr>
                                    <p:set>
                                      <p:cBhvr>
                                        <p:cTn id="15" dur="2000" fill="hold"/>
                                        <p:tgtEl>
                                          <p:spTgt spid="11"/>
                                        </p:tgtEl>
                                        <p:attrNameLst>
                                          <p:attrName>fill.type</p:attrName>
                                        </p:attrNameLst>
                                      </p:cBhvr>
                                      <p:to>
                                        <p:strVal val="solid"/>
                                      </p:to>
                                    </p:set>
                                    <p:set>
                                      <p:cBhvr>
                                        <p:cTn id="16" dur="2000" fill="hold"/>
                                        <p:tgtEl>
                                          <p:spTgt spid="11"/>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
                                        </p:tgtEl>
                                        <p:attrNameLst>
                                          <p:attrName>fillcolor</p:attrName>
                                        </p:attrNameLst>
                                      </p:cBhvr>
                                      <p:to>
                                        <a:srgbClr val="FFB6A7"/>
                                      </p:to>
                                    </p:animClr>
                                    <p:set>
                                      <p:cBhvr>
                                        <p:cTn id="19" dur="2000" fill="hold"/>
                                        <p:tgtEl>
                                          <p:spTgt spid="9"/>
                                        </p:tgtEl>
                                        <p:attrNameLst>
                                          <p:attrName>fill.type</p:attrName>
                                        </p:attrNameLst>
                                      </p:cBhvr>
                                      <p:to>
                                        <p:strVal val="solid"/>
                                      </p:to>
                                    </p:set>
                                    <p:set>
                                      <p:cBhvr>
                                        <p:cTn id="20" dur="2000" fill="hold"/>
                                        <p:tgtEl>
                                          <p:spTgt spid="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8"/>
                                        </p:tgtEl>
                                        <p:attrNameLst>
                                          <p:attrName>fillcolor</p:attrName>
                                        </p:attrNameLst>
                                      </p:cBhvr>
                                      <p:to>
                                        <a:srgbClr val="FFB6A7"/>
                                      </p:to>
                                    </p:animClr>
                                    <p:set>
                                      <p:cBhvr>
                                        <p:cTn id="23" dur="2000" fill="hold"/>
                                        <p:tgtEl>
                                          <p:spTgt spid="18"/>
                                        </p:tgtEl>
                                        <p:attrNameLst>
                                          <p:attrName>fill.type</p:attrName>
                                        </p:attrNameLst>
                                      </p:cBhvr>
                                      <p:to>
                                        <p:strVal val="solid"/>
                                      </p:to>
                                    </p:set>
                                    <p:set>
                                      <p:cBhvr>
                                        <p:cTn id="24"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solutions</a:t>
            </a:r>
            <a:endParaRPr lang="en-US" dirty="0"/>
          </a:p>
        </p:txBody>
      </p:sp>
      <p:sp>
        <p:nvSpPr>
          <p:cNvPr id="3" name="Text Placeholder 2"/>
          <p:cNvSpPr>
            <a:spLocks noGrp="1"/>
          </p:cNvSpPr>
          <p:nvPr>
            <p:ph type="body" sz="quarter" idx="10"/>
          </p:nvPr>
        </p:nvSpPr>
        <p:spPr>
          <a:xfrm>
            <a:off x="389436" y="1220655"/>
            <a:ext cx="8363938" cy="4149631"/>
          </a:xfrm>
        </p:spPr>
        <p:txBody>
          <a:bodyPr/>
          <a:lstStyle/>
          <a:p>
            <a:r>
              <a:rPr lang="en-US" dirty="0" smtClean="0"/>
              <a:t>Solutions exist when entity catalog is “rich” with description about each entity</a:t>
            </a:r>
          </a:p>
          <a:p>
            <a:pPr lvl="1"/>
            <a:r>
              <a:rPr lang="en-US" dirty="0" smtClean="0"/>
              <a:t>Wikipedia</a:t>
            </a:r>
          </a:p>
          <a:p>
            <a:r>
              <a:rPr lang="en-US" dirty="0" smtClean="0"/>
              <a:t>What if these entities are enterprise entities?</a:t>
            </a:r>
          </a:p>
          <a:p>
            <a:pPr lvl="1"/>
            <a:r>
              <a:rPr lang="en-US" dirty="0" smtClean="0"/>
              <a:t>Not in Wikipedia, referred to as “ad hoc entities”</a:t>
            </a:r>
          </a:p>
          <a:p>
            <a:pPr lvl="1"/>
            <a:r>
              <a:rPr lang="en-US" dirty="0" smtClean="0"/>
              <a:t>Documents can be enterprise documents or web documents</a:t>
            </a:r>
          </a:p>
          <a:p>
            <a:r>
              <a:rPr lang="en-US" dirty="0" smtClean="0"/>
              <a:t>Again, leverage the data!</a:t>
            </a:r>
          </a:p>
          <a:p>
            <a:pPr lvl="1"/>
            <a:r>
              <a:rPr lang="en-US" dirty="0" smtClean="0"/>
              <a:t>Assume the entities in the catalog are </a:t>
            </a:r>
            <a:r>
              <a:rPr lang="en-US" dirty="0" smtClean="0">
                <a:solidFill>
                  <a:srgbClr val="FFC000"/>
                </a:solidFill>
              </a:rPr>
              <a:t>homogeneous</a:t>
            </a:r>
            <a:r>
              <a:rPr lang="en-US" dirty="0" smtClean="0"/>
              <a:t> (of the same “type”)</a:t>
            </a:r>
          </a:p>
          <a:p>
            <a:endParaRPr lang="en-US" dirty="0"/>
          </a:p>
        </p:txBody>
      </p:sp>
    </p:spTree>
    <p:extLst>
      <p:ext uri="{BB962C8B-B14F-4D97-AF65-F5344CB8AC3E}">
        <p14:creationId xmlns:p14="http://schemas.microsoft.com/office/powerpoint/2010/main" val="21035957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Emergence of Data-driven systems</a:t>
            </a:r>
            <a:endParaRPr lang="en-US" dirty="0"/>
          </a:p>
        </p:txBody>
      </p:sp>
      <p:sp>
        <p:nvSpPr>
          <p:cNvPr id="3" name="Text Placeholder 2"/>
          <p:cNvSpPr>
            <a:spLocks noGrp="1"/>
          </p:cNvSpPr>
          <p:nvPr>
            <p:ph type="body" sz="quarter" idx="10"/>
          </p:nvPr>
        </p:nvSpPr>
        <p:spPr>
          <a:xfrm>
            <a:off x="403950" y="1264198"/>
            <a:ext cx="8363938" cy="5281446"/>
          </a:xfrm>
        </p:spPr>
        <p:txBody>
          <a:bodyPr/>
          <a:lstStyle/>
          <a:p>
            <a:r>
              <a:rPr lang="en-US" dirty="0" smtClean="0"/>
              <a:t>Machine translation:</a:t>
            </a:r>
          </a:p>
          <a:p>
            <a:pPr lvl="1"/>
            <a:r>
              <a:rPr lang="en-US" dirty="0" smtClean="0"/>
              <a:t>Large training set of input-output pairs available</a:t>
            </a:r>
          </a:p>
          <a:p>
            <a:pPr lvl="1"/>
            <a:r>
              <a:rPr lang="en-US" dirty="0" smtClean="0"/>
              <a:t>Initially, data-driven systems were worse (till early 2000s)</a:t>
            </a:r>
          </a:p>
          <a:p>
            <a:pPr lvl="1"/>
            <a:r>
              <a:rPr lang="en-US" dirty="0" smtClean="0"/>
              <a:t>Rapid progress in quality: </a:t>
            </a:r>
            <a:r>
              <a:rPr lang="en-US" dirty="0"/>
              <a:t>getting better with more </a:t>
            </a:r>
            <a:r>
              <a:rPr lang="en-US" dirty="0" smtClean="0"/>
              <a:t>training data, already exceeds best rule-based systems</a:t>
            </a:r>
          </a:p>
          <a:p>
            <a:pPr lvl="1"/>
            <a:r>
              <a:rPr lang="en-US" dirty="0" smtClean="0"/>
              <a:t>Can expand to new domains rapidly</a:t>
            </a:r>
          </a:p>
          <a:p>
            <a:r>
              <a:rPr lang="en-US" dirty="0" smtClean="0"/>
              <a:t>Speech recognition:</a:t>
            </a:r>
          </a:p>
          <a:p>
            <a:pPr lvl="1"/>
            <a:r>
              <a:rPr lang="en-US" dirty="0" smtClean="0"/>
              <a:t>Large training sets available</a:t>
            </a:r>
          </a:p>
          <a:p>
            <a:pPr lvl="1"/>
            <a:r>
              <a:rPr lang="en-US" dirty="0" smtClean="0"/>
              <a:t>Initially, data-driven methods (HMMs) were worse (till late 1980s)</a:t>
            </a:r>
          </a:p>
          <a:p>
            <a:pPr lvl="1"/>
            <a:r>
              <a:rPr lang="en-US" dirty="0" smtClean="0"/>
              <a:t>Rapid progress in quality with more training data; have become the norm</a:t>
            </a:r>
          </a:p>
          <a:p>
            <a:pPr lvl="1"/>
            <a:endParaRPr lang="en-US" dirty="0" smtClean="0"/>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202132293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209" y="138239"/>
            <a:ext cx="7772135" cy="1066800"/>
          </a:xfrm>
        </p:spPr>
        <p:txBody>
          <a:bodyPr>
            <a:normAutofit/>
          </a:bodyPr>
          <a:lstStyle/>
          <a:p>
            <a:pPr eaLnBrk="1" hangingPunct="1"/>
            <a:r>
              <a:rPr lang="en-US" sz="3600" dirty="0"/>
              <a:t>Insight – leverage homogeneity (1)</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latin typeface="Calibri" pitchFamily="34" charset="0"/>
              </a:rPr>
              <a:t>Microsoft</a:t>
            </a:r>
            <a:r>
              <a:rPr lang="en-US" sz="1900" dirty="0">
                <a:latin typeface="Calibri" pitchFamily="34" charset="0"/>
              </a:rPr>
              <a:t> and </a:t>
            </a:r>
            <a:r>
              <a:rPr lang="en-US" sz="1900" b="1" dirty="0">
                <a:latin typeface="Calibri" pitchFamily="34" charset="0"/>
              </a:rPr>
              <a:t>Apple</a:t>
            </a:r>
            <a:r>
              <a:rPr lang="en-US" sz="1900" dirty="0">
                <a:latin typeface="Calibri" pitchFamily="34" charset="0"/>
              </a:rPr>
              <a:t> are the developers of three of the most popular </a:t>
            </a:r>
            <a:r>
              <a:rPr lang="en-US" sz="1900" dirty="0">
                <a:solidFill>
                  <a:srgbClr val="C00000"/>
                </a:solidFill>
                <a:latin typeface="Calibri" pitchFamily="34" charset="0"/>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a:solidFill>
                  <a:srgbClr val="000000"/>
                </a:solidFill>
                <a:latin typeface="Calibri" pitchFamily="34" charset="0"/>
              </a:rPr>
              <a:t>Apple</a:t>
            </a:r>
            <a:r>
              <a:rPr lang="en-US" sz="190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220" y="1965678"/>
            <a:ext cx="5082646" cy="69021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37009" rIns="0" bIns="37009" anchor="ctr"/>
          <a:lstStyle/>
          <a:p>
            <a:pPr algn="ctr" defTabSz="738922"/>
            <a:r>
              <a:rPr lang="en-US" dirty="0">
                <a:solidFill>
                  <a:schemeClr val="bg1"/>
                </a:solidFill>
                <a:latin typeface="Segoe UI" pitchFamily="34" charset="0"/>
                <a:cs typeface="Segoe UI" pitchFamily="34" charset="0"/>
              </a:rPr>
              <a:t> </a:t>
            </a:r>
            <a:r>
              <a:rPr lang="en-US" sz="1900" b="1" dirty="0">
                <a:solidFill>
                  <a:srgbClr val="000000"/>
                </a:solidFill>
                <a:latin typeface="Calibri" pitchFamily="34" charset="0"/>
              </a:rPr>
              <a:t>Microsoft’s</a:t>
            </a:r>
            <a:r>
              <a:rPr lang="en-US" sz="1900" dirty="0">
                <a:solidFill>
                  <a:srgbClr val="000000"/>
                </a:solidFill>
                <a:latin typeface="Calibri" pitchFamily="34" charset="0"/>
              </a:rPr>
              <a:t> new </a:t>
            </a:r>
            <a:r>
              <a:rPr lang="en-US" sz="1900" dirty="0">
                <a:solidFill>
                  <a:srgbClr val="C00000"/>
                </a:solidFill>
                <a:latin typeface="Calibri" pitchFamily="34" charset="0"/>
              </a:rPr>
              <a:t>operating system</a:t>
            </a:r>
            <a:r>
              <a:rPr lang="en-US" sz="1900" dirty="0">
                <a:solidFill>
                  <a:srgbClr val="000000"/>
                </a:solidFill>
                <a:latin typeface="Calibri" pitchFamily="34" charset="0"/>
              </a:rPr>
              <a:t>, </a:t>
            </a:r>
            <a:r>
              <a:rPr lang="en-US" sz="1900" dirty="0">
                <a:solidFill>
                  <a:srgbClr val="C00000"/>
                </a:solidFill>
                <a:latin typeface="Calibri" pitchFamily="34" charset="0"/>
              </a:rPr>
              <a:t>Windows 8</a:t>
            </a:r>
            <a:r>
              <a:rPr lang="en-US" sz="1900" dirty="0">
                <a:solidFill>
                  <a:srgbClr val="000000"/>
                </a:solidFill>
                <a:latin typeface="Calibri" pitchFamily="34" charset="0"/>
              </a:rPr>
              <a:t>, is a PC </a:t>
            </a:r>
            <a:r>
              <a:rPr lang="en-US" sz="1900" dirty="0">
                <a:solidFill>
                  <a:srgbClr val="C00000"/>
                </a:solidFill>
                <a:latin typeface="Calibri" pitchFamily="34" charset="0"/>
              </a:rPr>
              <a:t>operating system</a:t>
            </a:r>
            <a:r>
              <a:rPr lang="en-US" sz="1900" dirty="0">
                <a:solidFill>
                  <a:srgbClr val="000000"/>
                </a:solidFill>
                <a:latin typeface="Calibri" pitchFamily="34" charset="0"/>
              </a:rPr>
              <a:t> for the </a:t>
            </a:r>
            <a:r>
              <a:rPr lang="en-US" sz="1900" dirty="0">
                <a:solidFill>
                  <a:srgbClr val="C00000"/>
                </a:solidFill>
                <a:latin typeface="Calibri" pitchFamily="34" charset="0"/>
              </a:rPr>
              <a:t>tablet</a:t>
            </a:r>
            <a:r>
              <a:rPr lang="en-US" sz="1900" dirty="0">
                <a:solidFill>
                  <a:srgbClr val="000000"/>
                </a:solidFill>
                <a:latin typeface="Calibri" pitchFamily="34" charset="0"/>
              </a:rPr>
              <a:t> age …</a:t>
            </a:r>
            <a:endParaRPr lang="en-US" sz="1900" dirty="0">
              <a:solidFill>
                <a:schemeClr val="bg1"/>
              </a:solidFill>
              <a:latin typeface="Calibri" pitchFamily="34" charset="0"/>
              <a:cs typeface="Segoe UI" pitchFamily="34" charset="0"/>
            </a:endParaRPr>
          </a:p>
        </p:txBody>
      </p:sp>
      <p:sp>
        <p:nvSpPr>
          <p:cNvPr id="12" name="Flowchart: Document 11"/>
          <p:cNvSpPr/>
          <p:nvPr/>
        </p:nvSpPr>
        <p:spPr bwMode="auto">
          <a:xfrm>
            <a:off x="3401220" y="4170892"/>
            <a:ext cx="5082646" cy="567972"/>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lgn="ctr" defTabSz="739963">
              <a:defRPr/>
            </a:pPr>
            <a:r>
              <a:rPr lang="en-US" sz="1900" dirty="0">
                <a:latin typeface="Calibri" pitchFamily="34" charset="0"/>
              </a:rPr>
              <a:t>CEO Meg Whitman said that </a:t>
            </a:r>
            <a:r>
              <a:rPr lang="en-US" sz="1900" b="1" dirty="0">
                <a:latin typeface="Calibri" pitchFamily="34" charset="0"/>
              </a:rPr>
              <a:t>HP</a:t>
            </a:r>
            <a:r>
              <a:rPr lang="en-US" sz="1900" dirty="0">
                <a:latin typeface="Calibri" pitchFamily="34" charset="0"/>
              </a:rPr>
              <a:t> is focusing on </a:t>
            </a:r>
            <a:r>
              <a:rPr lang="en-US" sz="1900" dirty="0">
                <a:solidFill>
                  <a:srgbClr val="C00000"/>
                </a:solidFill>
                <a:latin typeface="Calibri" pitchFamily="34" charset="0"/>
              </a:rPr>
              <a:t>Windows 8</a:t>
            </a:r>
            <a:r>
              <a:rPr lang="en-US" sz="1900" dirty="0">
                <a:latin typeface="Calibri" pitchFamily="34" charset="0"/>
              </a:rPr>
              <a:t> for its </a:t>
            </a:r>
            <a:r>
              <a:rPr lang="en-US" sz="1900" dirty="0">
                <a:solidFill>
                  <a:srgbClr val="C00000"/>
                </a:solidFill>
                <a:latin typeface="Calibri" pitchFamily="34" charset="0"/>
              </a:rPr>
              <a:t>tablet</a:t>
            </a:r>
            <a:r>
              <a:rPr lang="en-US" sz="1900" dirty="0">
                <a:latin typeface="Calibri" pitchFamily="34" charset="0"/>
              </a:rPr>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a:solidFill>
                  <a:srgbClr val="000000"/>
                </a:solidFill>
                <a:latin typeface="Calibri" pitchFamily="34" charset="0"/>
              </a:rPr>
              <a:t>Audi is offering a racing version of its hottest TT model: a 380 </a:t>
            </a:r>
            <a:r>
              <a:rPr lang="en-US" sz="1900" b="1">
                <a:solidFill>
                  <a:srgbClr val="000000"/>
                </a:solidFill>
                <a:latin typeface="Calibri" pitchFamily="34" charset="0"/>
              </a:rPr>
              <a:t>HP</a:t>
            </a:r>
            <a:r>
              <a:rPr lang="en-US" sz="1900">
                <a:solidFill>
                  <a:srgbClr val="000000"/>
                </a:solidFill>
                <a:latin typeface="Calibri" pitchFamily="34" charset="0"/>
              </a:rPr>
              <a:t>, front-wheel …</a:t>
            </a:r>
          </a:p>
        </p:txBody>
      </p:sp>
      <p:cxnSp>
        <p:nvCxnSpPr>
          <p:cNvPr id="17" name="Straight Connector 16"/>
          <p:cNvCxnSpPr>
            <a:stCxn id="28" idx="3"/>
            <a:endCxn id="11" idx="1"/>
          </p:cNvCxnSpPr>
          <p:nvPr/>
        </p:nvCxnSpPr>
        <p:spPr>
          <a:xfrm flipV="1">
            <a:off x="2329657" y="2310166"/>
            <a:ext cx="1071563" cy="913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8" idx="3"/>
            <a:endCxn id="9" idx="1"/>
          </p:cNvCxnSpPr>
          <p:nvPr/>
        </p:nvCxnSpPr>
        <p:spPr>
          <a:xfrm>
            <a:off x="2329657" y="2401535"/>
            <a:ext cx="1071563" cy="6408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Content Placeholder 5"/>
          <p:cNvSpPr txBox="1">
            <a:spLocks/>
          </p:cNvSpPr>
          <p:nvPr/>
        </p:nvSpPr>
        <p:spPr bwMode="auto">
          <a:xfrm>
            <a:off x="566209" y="2176816"/>
            <a:ext cx="1763448" cy="45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25" tIns="44412" rIns="88825" bIns="44412"/>
          <a:lstStyle>
            <a:lvl1pPr marL="342900" indent="-342900" eaLnBrk="0" hangingPunct="0">
              <a:defRPr sz="2900">
                <a:solidFill>
                  <a:schemeClr val="bg2"/>
                </a:solidFill>
                <a:latin typeface="Segoe Semibold"/>
                <a:ea typeface="SimSun" pitchFamily="2" charset="-122"/>
              </a:defRPr>
            </a:lvl1pPr>
            <a:lvl2pPr marL="382588"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lvl="1" eaLnBrk="1" hangingPunct="1">
              <a:spcBef>
                <a:spcPts val="364"/>
              </a:spcBef>
              <a:buClr>
                <a:schemeClr val="accent2"/>
              </a:buClr>
              <a:buSzPct val="85000"/>
            </a:pPr>
            <a:r>
              <a:rPr lang="en-US">
                <a:solidFill>
                  <a:schemeClr val="tx1"/>
                </a:solidFill>
                <a:latin typeface="Calibri" pitchFamily="34" charset="0"/>
              </a:rPr>
              <a:t>Similar</a:t>
            </a:r>
          </a:p>
        </p:txBody>
      </p:sp>
      <p:sp>
        <p:nvSpPr>
          <p:cNvPr id="16" name="Text Placeholder 1"/>
          <p:cNvSpPr>
            <a:spLocks noGrp="1"/>
          </p:cNvSpPr>
          <p:nvPr>
            <p:ph sz="quarter" idx="1"/>
          </p:nvPr>
        </p:nvSpPr>
        <p:spPr>
          <a:xfrm>
            <a:off x="411163" y="912813"/>
            <a:ext cx="5715000" cy="746125"/>
          </a:xfrm>
        </p:spPr>
        <p:txBody>
          <a:bodyPr/>
          <a:lstStyle/>
          <a:p>
            <a:r>
              <a:rPr lang="en-US" dirty="0" smtClean="0"/>
              <a:t>Context Similarity</a:t>
            </a:r>
            <a:endParaRPr lang="en-US" dirty="0"/>
          </a:p>
        </p:txBody>
      </p:sp>
    </p:spTree>
    <p:custDataLst>
      <p:tags r:id="rId1"/>
    </p:custDataLst>
    <p:extLst>
      <p:ext uri="{BB962C8B-B14F-4D97-AF65-F5344CB8AC3E}">
        <p14:creationId xmlns:p14="http://schemas.microsoft.com/office/powerpoint/2010/main" val="3808303332"/>
      </p:ext>
    </p:extLst>
  </p:cSld>
  <p:clrMapOvr>
    <a:masterClrMapping/>
  </p:clrMapOvr>
  <p:transition advTm="4377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r>
              <a:rPr lang="en-US" dirty="0"/>
              <a:t>Insight – leverage homogeneity (1)</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latin typeface="Calibri" pitchFamily="34" charset="0"/>
              </a:rPr>
              <a:t>Microsoft</a:t>
            </a:r>
            <a:r>
              <a:rPr lang="en-US" sz="1900" dirty="0">
                <a:latin typeface="Calibri" pitchFamily="34" charset="0"/>
              </a:rPr>
              <a:t> and </a:t>
            </a:r>
            <a:r>
              <a:rPr lang="en-US" sz="1900" b="1" dirty="0">
                <a:latin typeface="Calibri" pitchFamily="34" charset="0"/>
              </a:rPr>
              <a:t>Apple</a:t>
            </a:r>
            <a:r>
              <a:rPr lang="en-US" sz="1900" dirty="0">
                <a:latin typeface="Calibri" pitchFamily="34" charset="0"/>
              </a:rPr>
              <a:t> are the developers of three of the most popular </a:t>
            </a:r>
            <a:r>
              <a:rPr lang="en-US" sz="1900" dirty="0">
                <a:solidFill>
                  <a:srgbClr val="C00000"/>
                </a:solidFill>
                <a:latin typeface="Calibri" pitchFamily="34" charset="0"/>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dirty="0">
                <a:solidFill>
                  <a:srgbClr val="000000"/>
                </a:solidFill>
                <a:latin typeface="Calibri" pitchFamily="34" charset="0"/>
              </a:rPr>
              <a:t>Apple</a:t>
            </a:r>
            <a:r>
              <a:rPr lang="en-US" sz="1900" dirty="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220" y="1965678"/>
            <a:ext cx="5082646" cy="69021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37009" rIns="0" bIns="37009" anchor="ctr"/>
          <a:lstStyle/>
          <a:p>
            <a:pPr algn="ctr" defTabSz="738922"/>
            <a:r>
              <a:rPr lang="en-US" dirty="0">
                <a:solidFill>
                  <a:schemeClr val="bg1"/>
                </a:solidFill>
                <a:latin typeface="Segoe UI" pitchFamily="34" charset="0"/>
                <a:cs typeface="Segoe UI" pitchFamily="34" charset="0"/>
              </a:rPr>
              <a:t> </a:t>
            </a:r>
            <a:r>
              <a:rPr lang="en-US" sz="1900" b="1" dirty="0">
                <a:solidFill>
                  <a:srgbClr val="000000"/>
                </a:solidFill>
                <a:latin typeface="Calibri" pitchFamily="34" charset="0"/>
              </a:rPr>
              <a:t>Microsoft’s</a:t>
            </a:r>
            <a:r>
              <a:rPr lang="en-US" sz="1900" dirty="0">
                <a:solidFill>
                  <a:srgbClr val="000000"/>
                </a:solidFill>
                <a:latin typeface="Calibri" pitchFamily="34" charset="0"/>
              </a:rPr>
              <a:t> new </a:t>
            </a:r>
            <a:r>
              <a:rPr lang="en-US" sz="1900" dirty="0">
                <a:solidFill>
                  <a:srgbClr val="C00000"/>
                </a:solidFill>
                <a:latin typeface="Calibri" pitchFamily="34" charset="0"/>
              </a:rPr>
              <a:t>operating system</a:t>
            </a:r>
            <a:r>
              <a:rPr lang="en-US" sz="1900" dirty="0">
                <a:solidFill>
                  <a:srgbClr val="000000"/>
                </a:solidFill>
                <a:latin typeface="Calibri" pitchFamily="34" charset="0"/>
              </a:rPr>
              <a:t>, </a:t>
            </a:r>
            <a:r>
              <a:rPr lang="en-US" sz="1900" dirty="0">
                <a:solidFill>
                  <a:srgbClr val="C00000"/>
                </a:solidFill>
                <a:latin typeface="Calibri" pitchFamily="34" charset="0"/>
              </a:rPr>
              <a:t>Windows 8</a:t>
            </a:r>
            <a:r>
              <a:rPr lang="en-US" sz="1900" dirty="0">
                <a:solidFill>
                  <a:srgbClr val="000000"/>
                </a:solidFill>
                <a:latin typeface="Calibri" pitchFamily="34" charset="0"/>
              </a:rPr>
              <a:t>, is a PC </a:t>
            </a:r>
            <a:r>
              <a:rPr lang="en-US" sz="1900" dirty="0">
                <a:solidFill>
                  <a:srgbClr val="C00000"/>
                </a:solidFill>
                <a:latin typeface="Calibri" pitchFamily="34" charset="0"/>
              </a:rPr>
              <a:t>operating system</a:t>
            </a:r>
            <a:r>
              <a:rPr lang="en-US" sz="1900" dirty="0">
                <a:solidFill>
                  <a:srgbClr val="000000"/>
                </a:solidFill>
                <a:latin typeface="Calibri" pitchFamily="34" charset="0"/>
              </a:rPr>
              <a:t> for the </a:t>
            </a:r>
            <a:r>
              <a:rPr lang="en-US" sz="1900" dirty="0">
                <a:solidFill>
                  <a:srgbClr val="C00000"/>
                </a:solidFill>
                <a:latin typeface="Calibri" pitchFamily="34" charset="0"/>
              </a:rPr>
              <a:t>tablet</a:t>
            </a:r>
            <a:r>
              <a:rPr lang="en-US" sz="1900" dirty="0">
                <a:solidFill>
                  <a:srgbClr val="000000"/>
                </a:solidFill>
                <a:latin typeface="Calibri" pitchFamily="34" charset="0"/>
              </a:rPr>
              <a:t> age …</a:t>
            </a:r>
            <a:endParaRPr lang="en-US" sz="1900" dirty="0">
              <a:solidFill>
                <a:schemeClr val="bg1"/>
              </a:solidFill>
              <a:latin typeface="Calibri" pitchFamily="34" charset="0"/>
              <a:cs typeface="Segoe UI" pitchFamily="34" charset="0"/>
            </a:endParaRPr>
          </a:p>
        </p:txBody>
      </p:sp>
      <p:sp>
        <p:nvSpPr>
          <p:cNvPr id="12" name="Flowchart: Document 11"/>
          <p:cNvSpPr/>
          <p:nvPr/>
        </p:nvSpPr>
        <p:spPr bwMode="auto">
          <a:xfrm>
            <a:off x="3401220" y="4170892"/>
            <a:ext cx="5082646" cy="567972"/>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lgn="ctr" defTabSz="739963">
              <a:defRPr/>
            </a:pPr>
            <a:r>
              <a:rPr lang="en-US" sz="1900" dirty="0">
                <a:latin typeface="Calibri" pitchFamily="34" charset="0"/>
              </a:rPr>
              <a:t>CEO Meg Whitman said that </a:t>
            </a:r>
            <a:r>
              <a:rPr lang="en-US" sz="1900" b="1" dirty="0">
                <a:latin typeface="Calibri" pitchFamily="34" charset="0"/>
              </a:rPr>
              <a:t>HP</a:t>
            </a:r>
            <a:r>
              <a:rPr lang="en-US" sz="1900" dirty="0">
                <a:latin typeface="Calibri" pitchFamily="34" charset="0"/>
              </a:rPr>
              <a:t> is focusing on </a:t>
            </a:r>
            <a:r>
              <a:rPr lang="en-US" sz="1900" dirty="0">
                <a:solidFill>
                  <a:srgbClr val="C00000"/>
                </a:solidFill>
                <a:latin typeface="Calibri" pitchFamily="34" charset="0"/>
              </a:rPr>
              <a:t>Windows 8</a:t>
            </a:r>
            <a:r>
              <a:rPr lang="en-US" sz="1900" dirty="0">
                <a:latin typeface="Calibri" pitchFamily="34" charset="0"/>
              </a:rPr>
              <a:t> for its </a:t>
            </a:r>
            <a:r>
              <a:rPr lang="en-US" sz="1900" dirty="0">
                <a:solidFill>
                  <a:srgbClr val="C00000"/>
                </a:solidFill>
                <a:latin typeface="Calibri" pitchFamily="34" charset="0"/>
              </a:rPr>
              <a:t>tablet</a:t>
            </a:r>
            <a:r>
              <a:rPr lang="en-US" sz="1900" dirty="0">
                <a:latin typeface="Calibri" pitchFamily="34" charset="0"/>
              </a:rPr>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dirty="0">
                <a:solidFill>
                  <a:srgbClr val="000000"/>
                </a:solidFill>
                <a:latin typeface="Calibri" pitchFamily="34" charset="0"/>
              </a:rPr>
              <a:t>Audi is offering a racing version of its hottest TT model: a 380 </a:t>
            </a:r>
            <a:r>
              <a:rPr lang="en-US" sz="1900" b="1" dirty="0">
                <a:solidFill>
                  <a:srgbClr val="000000"/>
                </a:solidFill>
                <a:latin typeface="Calibri" pitchFamily="34" charset="0"/>
              </a:rPr>
              <a:t>HP</a:t>
            </a:r>
            <a:r>
              <a:rPr lang="en-US" sz="1900" dirty="0">
                <a:solidFill>
                  <a:srgbClr val="000000"/>
                </a:solidFill>
                <a:latin typeface="Calibri" pitchFamily="34" charset="0"/>
              </a:rPr>
              <a:t>, front-wheel …</a:t>
            </a:r>
          </a:p>
        </p:txBody>
      </p:sp>
      <p:cxnSp>
        <p:nvCxnSpPr>
          <p:cNvPr id="19" name="Straight Connector 18"/>
          <p:cNvCxnSpPr>
            <a:stCxn id="21520" idx="3"/>
            <a:endCxn id="12" idx="1"/>
          </p:cNvCxnSpPr>
          <p:nvPr/>
        </p:nvCxnSpPr>
        <p:spPr>
          <a:xfrm>
            <a:off x="2329657" y="3686881"/>
            <a:ext cx="1071563" cy="76799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1520" name="Content Placeholder 5"/>
          <p:cNvSpPr txBox="1">
            <a:spLocks/>
          </p:cNvSpPr>
          <p:nvPr/>
        </p:nvSpPr>
        <p:spPr bwMode="auto">
          <a:xfrm>
            <a:off x="566209" y="3460927"/>
            <a:ext cx="1763448" cy="45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25" tIns="44412" rIns="88825" bIns="44412"/>
          <a:lstStyle>
            <a:lvl1pPr marL="342900" indent="-342900" eaLnBrk="0" hangingPunct="0">
              <a:defRPr sz="2900">
                <a:solidFill>
                  <a:schemeClr val="bg2"/>
                </a:solidFill>
                <a:latin typeface="Segoe Semibold"/>
                <a:ea typeface="SimSun" pitchFamily="2" charset="-122"/>
              </a:defRPr>
            </a:lvl1pPr>
            <a:lvl2pPr marL="382588"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lvl="1" eaLnBrk="1" hangingPunct="1">
              <a:spcBef>
                <a:spcPts val="364"/>
              </a:spcBef>
              <a:buClr>
                <a:schemeClr val="accent2"/>
              </a:buClr>
              <a:buSzPct val="85000"/>
            </a:pPr>
            <a:r>
              <a:rPr lang="en-US">
                <a:solidFill>
                  <a:schemeClr val="tx1"/>
                </a:solidFill>
                <a:latin typeface="Calibri" pitchFamily="34" charset="0"/>
              </a:rPr>
              <a:t>Similar</a:t>
            </a:r>
          </a:p>
        </p:txBody>
      </p:sp>
      <p:cxnSp>
        <p:nvCxnSpPr>
          <p:cNvPr id="31" name="Straight Connector 30"/>
          <p:cNvCxnSpPr>
            <a:stCxn id="21520" idx="3"/>
          </p:cNvCxnSpPr>
          <p:nvPr/>
        </p:nvCxnSpPr>
        <p:spPr>
          <a:xfrm flipV="1">
            <a:off x="2329657" y="2401536"/>
            <a:ext cx="1071563" cy="128534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 Placeholder 1"/>
          <p:cNvSpPr txBox="1">
            <a:spLocks/>
          </p:cNvSpPr>
          <p:nvPr/>
        </p:nvSpPr>
        <p:spPr>
          <a:xfrm>
            <a:off x="411163" y="911226"/>
            <a:ext cx="5715000" cy="746125"/>
          </a:xfrm>
          <a:prstGeom prst="rect">
            <a:avLst/>
          </a:prstGeom>
        </p:spPr>
        <p:txBody>
          <a:bodyPr/>
          <a:lstStyle>
            <a:lvl1pPr marL="345282" indent="-345282" algn="l" defTabSz="685778"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Tx/>
              <a:buBlip>
                <a:blip r:embed="rId3"/>
              </a:buBlip>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Tx/>
              <a:buBlip>
                <a:blip r:embed="rId3"/>
              </a:buBlip>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Tx/>
              <a:buBlip>
                <a:blip r:embed="rId3"/>
              </a:buBlip>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Context Similarity</a:t>
            </a:r>
            <a:endParaRPr lang="en-US" dirty="0"/>
          </a:p>
        </p:txBody>
      </p:sp>
    </p:spTree>
    <p:extLst>
      <p:ext uri="{BB962C8B-B14F-4D97-AF65-F5344CB8AC3E}">
        <p14:creationId xmlns:p14="http://schemas.microsoft.com/office/powerpoint/2010/main" val="2045934977"/>
      </p:ext>
    </p:extLst>
  </p:cSld>
  <p:clrMapOvr>
    <a:masterClrMapping/>
  </p:clrMapOvr>
  <p:transition advTm="10337">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622" y="196295"/>
            <a:ext cx="7772135" cy="1066800"/>
          </a:xfrm>
        </p:spPr>
        <p:txBody>
          <a:bodyPr>
            <a:normAutofit/>
          </a:bodyPr>
          <a:lstStyle/>
          <a:p>
            <a:pPr eaLnBrk="1" hangingPunct="1"/>
            <a:r>
              <a:rPr lang="en-US" sz="3600" dirty="0"/>
              <a:t>Insight – leverage homogeneity (1)</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t>Microsoft</a:t>
            </a:r>
            <a:r>
              <a:rPr lang="en-US" sz="1900" dirty="0"/>
              <a:t> and </a:t>
            </a:r>
            <a:r>
              <a:rPr lang="en-US" sz="1900" b="1" dirty="0"/>
              <a:t>Apple</a:t>
            </a:r>
            <a:r>
              <a:rPr lang="en-US" sz="1900" dirty="0"/>
              <a:t> are the developers of three of the most popular </a:t>
            </a:r>
            <a:r>
              <a:rPr lang="en-US" sz="1900" dirty="0">
                <a:solidFill>
                  <a:srgbClr val="C00000"/>
                </a:solidFill>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a:solidFill>
                  <a:srgbClr val="000000"/>
                </a:solidFill>
                <a:latin typeface="Calibri" pitchFamily="34" charset="0"/>
              </a:rPr>
              <a:t>Apple</a:t>
            </a:r>
            <a:r>
              <a:rPr lang="en-US" sz="190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220" y="1965678"/>
            <a:ext cx="5082646" cy="69021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37009" rIns="0" bIns="37009" anchor="ctr"/>
          <a:lstStyle/>
          <a:p>
            <a:pPr algn="ctr" defTabSz="738922"/>
            <a:r>
              <a:rPr lang="en-US">
                <a:solidFill>
                  <a:schemeClr val="bg1"/>
                </a:solidFill>
                <a:latin typeface="Segoe UI" pitchFamily="34" charset="0"/>
                <a:cs typeface="Segoe UI" pitchFamily="34" charset="0"/>
              </a:rPr>
              <a:t> </a:t>
            </a:r>
            <a:r>
              <a:rPr lang="en-US" sz="1900" b="1">
                <a:solidFill>
                  <a:srgbClr val="000000"/>
                </a:solidFill>
              </a:rPr>
              <a:t>Microsoft’s</a:t>
            </a:r>
            <a:r>
              <a:rPr lang="en-US" sz="1900">
                <a:solidFill>
                  <a:srgbClr val="000000"/>
                </a:solidFill>
              </a:rPr>
              <a:t> new </a:t>
            </a:r>
            <a:r>
              <a:rPr lang="en-US" sz="1900">
                <a:solidFill>
                  <a:srgbClr val="C00000"/>
                </a:solidFill>
              </a:rPr>
              <a:t>operating system</a:t>
            </a:r>
            <a:r>
              <a:rPr lang="en-US" sz="1900">
                <a:solidFill>
                  <a:srgbClr val="000000"/>
                </a:solidFill>
              </a:rPr>
              <a:t>, </a:t>
            </a:r>
            <a:r>
              <a:rPr lang="en-US" sz="1900">
                <a:solidFill>
                  <a:srgbClr val="C00000"/>
                </a:solidFill>
              </a:rPr>
              <a:t>Windows 8</a:t>
            </a:r>
            <a:r>
              <a:rPr lang="en-US" sz="1900">
                <a:solidFill>
                  <a:srgbClr val="000000"/>
                </a:solidFill>
              </a:rPr>
              <a:t>, is a PC </a:t>
            </a:r>
            <a:r>
              <a:rPr lang="en-US" sz="1900">
                <a:solidFill>
                  <a:srgbClr val="C00000"/>
                </a:solidFill>
              </a:rPr>
              <a:t>operating system</a:t>
            </a:r>
            <a:r>
              <a:rPr lang="en-US" sz="1900">
                <a:solidFill>
                  <a:srgbClr val="000000"/>
                </a:solidFill>
              </a:rPr>
              <a:t> for the </a:t>
            </a:r>
            <a:r>
              <a:rPr lang="en-US" sz="1900">
                <a:solidFill>
                  <a:srgbClr val="C00000"/>
                </a:solidFill>
              </a:rPr>
              <a:t>tablet</a:t>
            </a:r>
            <a:r>
              <a:rPr lang="en-US" sz="1900">
                <a:solidFill>
                  <a:srgbClr val="000000"/>
                </a:solidFill>
              </a:rPr>
              <a:t> age …</a:t>
            </a:r>
            <a:endParaRPr lang="en-US" sz="1900">
              <a:solidFill>
                <a:schemeClr val="bg1"/>
              </a:solidFill>
              <a:latin typeface="Segoe UI" pitchFamily="34" charset="0"/>
              <a:cs typeface="Segoe UI" pitchFamily="34" charset="0"/>
            </a:endParaRPr>
          </a:p>
        </p:txBody>
      </p:sp>
      <p:sp>
        <p:nvSpPr>
          <p:cNvPr id="12" name="Flowchart: Document 11"/>
          <p:cNvSpPr/>
          <p:nvPr/>
        </p:nvSpPr>
        <p:spPr bwMode="auto">
          <a:xfrm>
            <a:off x="3401220" y="4170892"/>
            <a:ext cx="5082646" cy="567972"/>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lgn="ctr" defTabSz="739963">
              <a:defRPr/>
            </a:pPr>
            <a:r>
              <a:rPr lang="en-US" sz="1900" dirty="0"/>
              <a:t>CEO Meg Whitman said that </a:t>
            </a:r>
            <a:r>
              <a:rPr lang="en-US" sz="1900" b="1" dirty="0"/>
              <a:t>HP</a:t>
            </a:r>
            <a:r>
              <a:rPr lang="en-US" sz="1900" dirty="0"/>
              <a:t> is focusing on </a:t>
            </a:r>
            <a:r>
              <a:rPr lang="en-US" sz="1900" dirty="0">
                <a:solidFill>
                  <a:srgbClr val="C00000"/>
                </a:solidFill>
              </a:rPr>
              <a:t>Windows 8</a:t>
            </a:r>
            <a:r>
              <a:rPr lang="en-US" sz="1900" dirty="0"/>
              <a:t> for its </a:t>
            </a:r>
            <a:r>
              <a:rPr lang="en-US" sz="1900" dirty="0">
                <a:solidFill>
                  <a:srgbClr val="C00000"/>
                </a:solidFill>
              </a:rPr>
              <a:t>tablet</a:t>
            </a:r>
            <a:r>
              <a:rPr lang="en-US" sz="1900" dirty="0"/>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a:solidFill>
                  <a:srgbClr val="000000"/>
                </a:solidFill>
                <a:latin typeface="Calibri" pitchFamily="34" charset="0"/>
              </a:rPr>
              <a:t>Audi is offering a racing version of its hottest TT model: a 380 </a:t>
            </a:r>
            <a:r>
              <a:rPr lang="en-US" sz="1900" b="1">
                <a:solidFill>
                  <a:srgbClr val="000000"/>
                </a:solidFill>
                <a:latin typeface="Calibri" pitchFamily="34" charset="0"/>
              </a:rPr>
              <a:t>HP</a:t>
            </a:r>
            <a:r>
              <a:rPr lang="en-US" sz="1900">
                <a:solidFill>
                  <a:srgbClr val="000000"/>
                </a:solidFill>
                <a:latin typeface="Calibri" pitchFamily="34" charset="0"/>
              </a:rPr>
              <a:t>, front-wheel …</a:t>
            </a:r>
          </a:p>
        </p:txBody>
      </p:sp>
      <p:sp>
        <p:nvSpPr>
          <p:cNvPr id="22543" name="Content Placeholder 5"/>
          <p:cNvSpPr txBox="1">
            <a:spLocks/>
          </p:cNvSpPr>
          <p:nvPr/>
        </p:nvSpPr>
        <p:spPr bwMode="auto">
          <a:xfrm>
            <a:off x="130629" y="2817636"/>
            <a:ext cx="2107747" cy="45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25" tIns="44412" rIns="88825" bIns="44412"/>
          <a:lstStyle>
            <a:lvl1pPr marL="342900" indent="-342900" eaLnBrk="0" hangingPunct="0">
              <a:defRPr sz="2900">
                <a:solidFill>
                  <a:schemeClr val="bg2"/>
                </a:solidFill>
                <a:latin typeface="Segoe Semibold"/>
                <a:ea typeface="SimSun" pitchFamily="2" charset="-122"/>
              </a:defRPr>
            </a:lvl1pPr>
            <a:lvl2pPr marL="382588"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lvl="1" eaLnBrk="1" hangingPunct="1">
              <a:spcBef>
                <a:spcPts val="364"/>
              </a:spcBef>
              <a:buClr>
                <a:schemeClr val="accent2"/>
              </a:buClr>
              <a:buSzPct val="85000"/>
            </a:pPr>
            <a:r>
              <a:rPr lang="en-US" dirty="0">
                <a:solidFill>
                  <a:schemeClr val="tx1"/>
                </a:solidFill>
                <a:latin typeface="Calibri" pitchFamily="34" charset="0"/>
              </a:rPr>
              <a:t>Dissimilar</a:t>
            </a:r>
          </a:p>
        </p:txBody>
      </p:sp>
      <p:cxnSp>
        <p:nvCxnSpPr>
          <p:cNvPr id="34" name="Straight Connector 33"/>
          <p:cNvCxnSpPr>
            <a:stCxn id="22543" idx="3"/>
          </p:cNvCxnSpPr>
          <p:nvPr/>
        </p:nvCxnSpPr>
        <p:spPr>
          <a:xfrm>
            <a:off x="2238376" y="3042973"/>
            <a:ext cx="1162844" cy="7068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2543" idx="3"/>
          </p:cNvCxnSpPr>
          <p:nvPr/>
        </p:nvCxnSpPr>
        <p:spPr>
          <a:xfrm flipV="1">
            <a:off x="2238376" y="3042357"/>
            <a:ext cx="1162844" cy="6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 Placeholder 1"/>
          <p:cNvSpPr>
            <a:spLocks noGrp="1"/>
          </p:cNvSpPr>
          <p:nvPr>
            <p:ph sz="quarter" idx="1"/>
          </p:nvPr>
        </p:nvSpPr>
        <p:spPr>
          <a:xfrm>
            <a:off x="411163" y="896712"/>
            <a:ext cx="5715000" cy="746125"/>
          </a:xfrm>
        </p:spPr>
        <p:txBody>
          <a:bodyPr/>
          <a:lstStyle/>
          <a:p>
            <a:r>
              <a:rPr lang="en-US" dirty="0" smtClean="0"/>
              <a:t>Context Similarity</a:t>
            </a:r>
            <a:endParaRPr lang="en-US" dirty="0"/>
          </a:p>
        </p:txBody>
      </p:sp>
    </p:spTree>
    <p:extLst>
      <p:ext uri="{BB962C8B-B14F-4D97-AF65-F5344CB8AC3E}">
        <p14:creationId xmlns:p14="http://schemas.microsoft.com/office/powerpoint/2010/main" val="1894685279"/>
      </p:ext>
    </p:extLst>
  </p:cSld>
  <p:clrMapOvr>
    <a:masterClrMapping/>
  </p:clrMapOvr>
  <p:transition advTm="10486">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136" y="254353"/>
            <a:ext cx="7772135" cy="1066800"/>
          </a:xfrm>
        </p:spPr>
        <p:txBody>
          <a:bodyPr>
            <a:normAutofit/>
          </a:bodyPr>
          <a:lstStyle/>
          <a:p>
            <a:r>
              <a:rPr lang="en-US" sz="3600" dirty="0"/>
              <a:t>Insight – leverage homogeneity (1)</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t>Microsoft</a:t>
            </a:r>
            <a:r>
              <a:rPr lang="en-US" sz="1900" dirty="0"/>
              <a:t> and </a:t>
            </a:r>
            <a:r>
              <a:rPr lang="en-US" sz="1900" b="1" dirty="0"/>
              <a:t>Apple</a:t>
            </a:r>
            <a:r>
              <a:rPr lang="en-US" sz="1900" dirty="0"/>
              <a:t> are the developers of three of the most popular </a:t>
            </a:r>
            <a:r>
              <a:rPr lang="en-US" sz="1900" dirty="0">
                <a:solidFill>
                  <a:srgbClr val="C00000"/>
                </a:solidFill>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a:solidFill>
                  <a:srgbClr val="000000"/>
                </a:solidFill>
                <a:latin typeface="Calibri" pitchFamily="34" charset="0"/>
              </a:rPr>
              <a:t>Apple</a:t>
            </a:r>
            <a:r>
              <a:rPr lang="en-US" sz="190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220" y="1965678"/>
            <a:ext cx="5082646" cy="69021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37009" rIns="0" bIns="37009" anchor="ctr"/>
          <a:lstStyle/>
          <a:p>
            <a:pPr algn="ctr" defTabSz="738922"/>
            <a:r>
              <a:rPr lang="en-US">
                <a:solidFill>
                  <a:schemeClr val="bg1"/>
                </a:solidFill>
                <a:latin typeface="Segoe UI" pitchFamily="34" charset="0"/>
                <a:cs typeface="Segoe UI" pitchFamily="34" charset="0"/>
              </a:rPr>
              <a:t> </a:t>
            </a:r>
            <a:r>
              <a:rPr lang="en-US" sz="1900" b="1">
                <a:solidFill>
                  <a:srgbClr val="000000"/>
                </a:solidFill>
              </a:rPr>
              <a:t>Microsoft’s</a:t>
            </a:r>
            <a:r>
              <a:rPr lang="en-US" sz="1900">
                <a:solidFill>
                  <a:srgbClr val="000000"/>
                </a:solidFill>
              </a:rPr>
              <a:t> new </a:t>
            </a:r>
            <a:r>
              <a:rPr lang="en-US" sz="1900">
                <a:solidFill>
                  <a:srgbClr val="C00000"/>
                </a:solidFill>
              </a:rPr>
              <a:t>operating system</a:t>
            </a:r>
            <a:r>
              <a:rPr lang="en-US" sz="1900">
                <a:solidFill>
                  <a:srgbClr val="000000"/>
                </a:solidFill>
              </a:rPr>
              <a:t>, </a:t>
            </a:r>
            <a:r>
              <a:rPr lang="en-US" sz="1900">
                <a:solidFill>
                  <a:srgbClr val="C00000"/>
                </a:solidFill>
              </a:rPr>
              <a:t>Windows 8</a:t>
            </a:r>
            <a:r>
              <a:rPr lang="en-US" sz="1900">
                <a:solidFill>
                  <a:srgbClr val="000000"/>
                </a:solidFill>
              </a:rPr>
              <a:t>, is a PC </a:t>
            </a:r>
            <a:r>
              <a:rPr lang="en-US" sz="1900">
                <a:solidFill>
                  <a:srgbClr val="C00000"/>
                </a:solidFill>
              </a:rPr>
              <a:t>operating system</a:t>
            </a:r>
            <a:r>
              <a:rPr lang="en-US" sz="1900">
                <a:solidFill>
                  <a:srgbClr val="000000"/>
                </a:solidFill>
              </a:rPr>
              <a:t> for the </a:t>
            </a:r>
            <a:r>
              <a:rPr lang="en-US" sz="1900">
                <a:solidFill>
                  <a:srgbClr val="C00000"/>
                </a:solidFill>
              </a:rPr>
              <a:t>tablet</a:t>
            </a:r>
            <a:r>
              <a:rPr lang="en-US" sz="1900">
                <a:solidFill>
                  <a:srgbClr val="000000"/>
                </a:solidFill>
              </a:rPr>
              <a:t> age …</a:t>
            </a:r>
            <a:endParaRPr lang="en-US" sz="1900">
              <a:solidFill>
                <a:schemeClr val="bg1"/>
              </a:solidFill>
              <a:latin typeface="Segoe UI" pitchFamily="34" charset="0"/>
              <a:cs typeface="Segoe UI" pitchFamily="34" charset="0"/>
            </a:endParaRPr>
          </a:p>
        </p:txBody>
      </p:sp>
      <p:sp>
        <p:nvSpPr>
          <p:cNvPr id="12" name="Flowchart: Document 11"/>
          <p:cNvSpPr/>
          <p:nvPr/>
        </p:nvSpPr>
        <p:spPr bwMode="auto">
          <a:xfrm>
            <a:off x="3401220" y="4170892"/>
            <a:ext cx="5082646" cy="567972"/>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lgn="ctr" defTabSz="739963">
              <a:defRPr/>
            </a:pPr>
            <a:r>
              <a:rPr lang="en-US" sz="1900" dirty="0"/>
              <a:t>CEO Meg Whitman said that </a:t>
            </a:r>
            <a:r>
              <a:rPr lang="en-US" sz="1900" b="1" dirty="0"/>
              <a:t>HP</a:t>
            </a:r>
            <a:r>
              <a:rPr lang="en-US" sz="1900" dirty="0"/>
              <a:t> is focusing on </a:t>
            </a:r>
            <a:r>
              <a:rPr lang="en-US" sz="1900" dirty="0">
                <a:solidFill>
                  <a:srgbClr val="C00000"/>
                </a:solidFill>
              </a:rPr>
              <a:t>Windows 8</a:t>
            </a:r>
            <a:r>
              <a:rPr lang="en-US" sz="1900" dirty="0"/>
              <a:t> for its </a:t>
            </a:r>
            <a:r>
              <a:rPr lang="en-US" sz="1900" dirty="0">
                <a:solidFill>
                  <a:srgbClr val="C00000"/>
                </a:solidFill>
              </a:rPr>
              <a:t>tablet</a:t>
            </a:r>
            <a:r>
              <a:rPr lang="en-US" sz="1900" dirty="0"/>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a:solidFill>
                  <a:srgbClr val="000000"/>
                </a:solidFill>
                <a:latin typeface="Calibri" pitchFamily="34" charset="0"/>
              </a:rPr>
              <a:t>Audi is offering a racing version of its hottest TT model: a 380 </a:t>
            </a:r>
            <a:r>
              <a:rPr lang="en-US" sz="1900" b="1">
                <a:solidFill>
                  <a:srgbClr val="000000"/>
                </a:solidFill>
                <a:latin typeface="Calibri" pitchFamily="34" charset="0"/>
              </a:rPr>
              <a:t>HP</a:t>
            </a:r>
            <a:r>
              <a:rPr lang="en-US" sz="1900">
                <a:solidFill>
                  <a:srgbClr val="000000"/>
                </a:solidFill>
                <a:latin typeface="Calibri" pitchFamily="34" charset="0"/>
              </a:rPr>
              <a:t>, front-wheel …</a:t>
            </a:r>
          </a:p>
        </p:txBody>
      </p:sp>
      <p:cxnSp>
        <p:nvCxnSpPr>
          <p:cNvPr id="38" name="Straight Connector 37"/>
          <p:cNvCxnSpPr>
            <a:stCxn id="23568" idx="3"/>
          </p:cNvCxnSpPr>
          <p:nvPr/>
        </p:nvCxnSpPr>
        <p:spPr>
          <a:xfrm>
            <a:off x="2238376" y="4486364"/>
            <a:ext cx="1162844" cy="7081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568" name="Content Placeholder 5"/>
          <p:cNvSpPr txBox="1">
            <a:spLocks/>
          </p:cNvSpPr>
          <p:nvPr/>
        </p:nvSpPr>
        <p:spPr bwMode="auto">
          <a:xfrm>
            <a:off x="116114" y="4261027"/>
            <a:ext cx="2122262" cy="45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25" tIns="44412" rIns="88825" bIns="44412"/>
          <a:lstStyle>
            <a:lvl1pPr marL="342900" indent="-342900" eaLnBrk="0" hangingPunct="0">
              <a:defRPr sz="2900">
                <a:solidFill>
                  <a:schemeClr val="bg2"/>
                </a:solidFill>
                <a:latin typeface="Segoe Semibold"/>
                <a:ea typeface="SimSun" pitchFamily="2" charset="-122"/>
              </a:defRPr>
            </a:lvl1pPr>
            <a:lvl2pPr marL="382588"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lvl="1" eaLnBrk="1" hangingPunct="1">
              <a:spcBef>
                <a:spcPts val="364"/>
              </a:spcBef>
              <a:buClr>
                <a:schemeClr val="accent2"/>
              </a:buClr>
              <a:buSzPct val="85000"/>
            </a:pPr>
            <a:r>
              <a:rPr lang="en-US" dirty="0">
                <a:solidFill>
                  <a:schemeClr val="tx1"/>
                </a:solidFill>
                <a:latin typeface="Calibri" pitchFamily="34" charset="0"/>
              </a:rPr>
              <a:t>Dissimilar</a:t>
            </a:r>
          </a:p>
        </p:txBody>
      </p:sp>
      <p:cxnSp>
        <p:nvCxnSpPr>
          <p:cNvPr id="44" name="Straight Connector 43"/>
          <p:cNvCxnSpPr>
            <a:stCxn id="23568" idx="3"/>
          </p:cNvCxnSpPr>
          <p:nvPr/>
        </p:nvCxnSpPr>
        <p:spPr>
          <a:xfrm flipV="1">
            <a:off x="2238376" y="3749852"/>
            <a:ext cx="1162844" cy="7365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 Placeholder 1"/>
          <p:cNvSpPr>
            <a:spLocks noGrp="1"/>
          </p:cNvSpPr>
          <p:nvPr>
            <p:ph sz="quarter" idx="1"/>
          </p:nvPr>
        </p:nvSpPr>
        <p:spPr>
          <a:xfrm>
            <a:off x="411163" y="911226"/>
            <a:ext cx="5715000" cy="746125"/>
          </a:xfrm>
        </p:spPr>
        <p:txBody>
          <a:bodyPr/>
          <a:lstStyle/>
          <a:p>
            <a:r>
              <a:rPr lang="en-US" dirty="0" smtClean="0"/>
              <a:t>Context Similarity</a:t>
            </a:r>
            <a:endParaRPr lang="en-US" dirty="0"/>
          </a:p>
        </p:txBody>
      </p:sp>
    </p:spTree>
    <p:extLst>
      <p:ext uri="{BB962C8B-B14F-4D97-AF65-F5344CB8AC3E}">
        <p14:creationId xmlns:p14="http://schemas.microsoft.com/office/powerpoint/2010/main" val="1553923580"/>
      </p:ext>
    </p:extLst>
  </p:cSld>
  <p:clrMapOvr>
    <a:masterClrMapping/>
  </p:clrMapOvr>
  <p:transition advTm="8193">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480" y="239839"/>
            <a:ext cx="7772135" cy="1066800"/>
          </a:xfrm>
        </p:spPr>
        <p:txBody>
          <a:bodyPr>
            <a:normAutofit/>
          </a:bodyPr>
          <a:lstStyle/>
          <a:p>
            <a:pPr eaLnBrk="1" hangingPunct="1"/>
            <a:r>
              <a:rPr lang="en-US" sz="3600" dirty="0"/>
              <a:t>Insight – leverage homogeneity (1)</a:t>
            </a:r>
          </a:p>
        </p:txBody>
      </p:sp>
      <p:sp>
        <p:nvSpPr>
          <p:cNvPr id="3" name="Text Placeholder 2"/>
          <p:cNvSpPr>
            <a:spLocks noGrp="1"/>
          </p:cNvSpPr>
          <p:nvPr>
            <p:ph type="body" idx="2"/>
          </p:nvPr>
        </p:nvSpPr>
        <p:spPr>
          <a:xfrm>
            <a:off x="3794125" y="912813"/>
            <a:ext cx="4541573" cy="5328330"/>
          </a:xfrm>
        </p:spPr>
        <p:txBody>
          <a:bodyPr>
            <a:normAutofit/>
          </a:bodyPr>
          <a:lstStyle/>
          <a:p>
            <a:pPr eaLnBrk="1" hangingPunct="1">
              <a:lnSpc>
                <a:spcPct val="90000"/>
              </a:lnSpc>
            </a:pPr>
            <a:r>
              <a:rPr lang="en-US" sz="2600" dirty="0"/>
              <a:t>Hypothesis: </a:t>
            </a:r>
            <a:endParaRPr lang="en-US" sz="2600" dirty="0" smtClean="0"/>
          </a:p>
          <a:p>
            <a:pPr marL="457200" indent="-457200" eaLnBrk="1" hangingPunct="1">
              <a:lnSpc>
                <a:spcPct val="90000"/>
              </a:lnSpc>
              <a:buFont typeface="Arial" pitchFamily="34" charset="0"/>
              <a:buChar char="•"/>
            </a:pPr>
            <a:r>
              <a:rPr lang="en-US" sz="2600" dirty="0" smtClean="0"/>
              <a:t>context </a:t>
            </a:r>
            <a:r>
              <a:rPr lang="en-US" sz="2600" dirty="0"/>
              <a:t>between two true mentions </a:t>
            </a:r>
            <a:r>
              <a:rPr lang="en-US" sz="2600" dirty="0" smtClean="0"/>
              <a:t>(of any entities) is </a:t>
            </a:r>
            <a:r>
              <a:rPr lang="en-US" sz="2600" dirty="0"/>
              <a:t>more similar than between two false mentions </a:t>
            </a:r>
            <a:r>
              <a:rPr lang="en-US" sz="2600" dirty="0" smtClean="0"/>
              <a:t> (</a:t>
            </a:r>
            <a:r>
              <a:rPr lang="en-US" sz="2600" dirty="0" smtClean="0">
                <a:solidFill>
                  <a:srgbClr val="FFC000"/>
                </a:solidFill>
              </a:rPr>
              <a:t>of distinct entities</a:t>
            </a:r>
            <a:r>
              <a:rPr lang="en-US" sz="2600" dirty="0" smtClean="0"/>
              <a:t>) </a:t>
            </a:r>
            <a:r>
              <a:rPr lang="en-US" sz="2600" dirty="0"/>
              <a:t>as well as between a true mention </a:t>
            </a:r>
            <a:r>
              <a:rPr lang="en-US" sz="2600" dirty="0" smtClean="0"/>
              <a:t>and </a:t>
            </a:r>
            <a:r>
              <a:rPr lang="en-US" sz="2600" dirty="0"/>
              <a:t>a false </a:t>
            </a:r>
            <a:r>
              <a:rPr lang="en-US" sz="2600" dirty="0" smtClean="0"/>
              <a:t>mention</a:t>
            </a:r>
          </a:p>
          <a:p>
            <a:pPr marL="457200" indent="-457200" eaLnBrk="1" hangingPunct="1">
              <a:lnSpc>
                <a:spcPct val="90000"/>
              </a:lnSpc>
              <a:buFont typeface="Arial" pitchFamily="34" charset="0"/>
              <a:buChar char="•"/>
            </a:pPr>
            <a:endParaRPr lang="en-US" sz="2600" dirty="0" smtClean="0"/>
          </a:p>
          <a:p>
            <a:pPr marL="457200" indent="-457200" eaLnBrk="1" hangingPunct="1">
              <a:lnSpc>
                <a:spcPct val="90000"/>
              </a:lnSpc>
              <a:buFont typeface="Arial" pitchFamily="34" charset="0"/>
              <a:buChar char="•"/>
            </a:pPr>
            <a:r>
              <a:rPr lang="en-US" sz="2600" dirty="0" smtClean="0"/>
              <a:t>Detail: the </a:t>
            </a:r>
            <a:r>
              <a:rPr lang="en-US" sz="2600" dirty="0"/>
              <a:t>context of false mentions can be similar among themselves </a:t>
            </a:r>
            <a:r>
              <a:rPr lang="en-US" sz="2600" dirty="0">
                <a:solidFill>
                  <a:srgbClr val="FFC000"/>
                </a:solidFill>
              </a:rPr>
              <a:t>within an entity</a:t>
            </a:r>
          </a:p>
        </p:txBody>
      </p:sp>
      <p:graphicFrame>
        <p:nvGraphicFramePr>
          <p:cNvPr id="24582" name="Content Placeholder 6"/>
          <p:cNvGraphicFramePr>
            <a:graphicFrameLocks noGrp="1"/>
          </p:cNvGraphicFramePr>
          <p:nvPr>
            <p:ph sz="quarter" idx="1"/>
            <p:extLst>
              <p:ext uri="{D42A27DB-BD31-4B8C-83A1-F6EECF244321}">
                <p14:modId xmlns:p14="http://schemas.microsoft.com/office/powerpoint/2010/main" val="4021301127"/>
              </p:ext>
            </p:extLst>
          </p:nvPr>
        </p:nvGraphicFramePr>
        <p:xfrm>
          <a:off x="179388" y="882197"/>
          <a:ext cx="3273160" cy="1871486"/>
        </p:xfrm>
        <a:graphic>
          <a:graphicData uri="http://schemas.openxmlformats.org/presentationml/2006/ole">
            <mc:AlternateContent xmlns:mc="http://schemas.openxmlformats.org/markup-compatibility/2006">
              <mc:Choice xmlns:v="urn:schemas-microsoft-com:vml" Requires="v">
                <p:oleObj spid="_x0000_s3122" r:id="rId4" imgW="3407959" imgH="2036240" progId="Excel.Chart.8">
                  <p:embed/>
                </p:oleObj>
              </mc:Choice>
              <mc:Fallback>
                <p:oleObj r:id="rId4" imgW="3407959" imgH="203624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882197"/>
                        <a:ext cx="3273160" cy="1871486"/>
                      </a:xfrm>
                      <a:prstGeom prst="rect">
                        <a:avLst/>
                      </a:prstGeom>
                      <a:noFill/>
                      <a:ln>
                        <a:noFill/>
                      </a:ln>
                      <a:extLst/>
                    </p:spPr>
                  </p:pic>
                </p:oleObj>
              </mc:Fallback>
            </mc:AlternateContent>
          </a:graphicData>
        </a:graphic>
      </p:graphicFrame>
      <p:graphicFrame>
        <p:nvGraphicFramePr>
          <p:cNvPr id="24583" name="Content Placeholder 6"/>
          <p:cNvGraphicFramePr>
            <a:graphicFrameLocks/>
          </p:cNvGraphicFramePr>
          <p:nvPr>
            <p:extLst>
              <p:ext uri="{D42A27DB-BD31-4B8C-83A1-F6EECF244321}">
                <p14:modId xmlns:p14="http://schemas.microsoft.com/office/powerpoint/2010/main" val="4153007951"/>
              </p:ext>
            </p:extLst>
          </p:nvPr>
        </p:nvGraphicFramePr>
        <p:xfrm>
          <a:off x="179388" y="2728686"/>
          <a:ext cx="3029744" cy="1813101"/>
        </p:xfrm>
        <a:graphic>
          <a:graphicData uri="http://schemas.openxmlformats.org/presentationml/2006/ole">
            <mc:AlternateContent xmlns:mc="http://schemas.openxmlformats.org/markup-compatibility/2006">
              <mc:Choice xmlns:v="urn:schemas-microsoft-com:vml" Requires="v">
                <p:oleObj spid="_x0000_s3123" r:id="rId6" imgW="3005588" imgH="1926503" progId="Excel.Chart.8">
                  <p:embed/>
                </p:oleObj>
              </mc:Choice>
              <mc:Fallback>
                <p:oleObj r:id="rId6" imgW="3005588" imgH="1926503"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728686"/>
                        <a:ext cx="3029744" cy="1813101"/>
                      </a:xfrm>
                      <a:prstGeom prst="rect">
                        <a:avLst/>
                      </a:prstGeom>
                      <a:noFill/>
                      <a:ln>
                        <a:noFill/>
                      </a:ln>
                      <a:extLst/>
                    </p:spPr>
                  </p:pic>
                </p:oleObj>
              </mc:Fallback>
            </mc:AlternateContent>
          </a:graphicData>
        </a:graphic>
      </p:graphicFrame>
      <p:graphicFrame>
        <p:nvGraphicFramePr>
          <p:cNvPr id="24584" name="Content Placeholder 6"/>
          <p:cNvGraphicFramePr>
            <a:graphicFrameLocks/>
          </p:cNvGraphicFramePr>
          <p:nvPr>
            <p:extLst>
              <p:ext uri="{D42A27DB-BD31-4B8C-83A1-F6EECF244321}">
                <p14:modId xmlns:p14="http://schemas.microsoft.com/office/powerpoint/2010/main" val="1113809700"/>
              </p:ext>
            </p:extLst>
          </p:nvPr>
        </p:nvGraphicFramePr>
        <p:xfrm>
          <a:off x="179388" y="4412343"/>
          <a:ext cx="3071812" cy="1883784"/>
        </p:xfrm>
        <a:graphic>
          <a:graphicData uri="http://schemas.openxmlformats.org/presentationml/2006/ole">
            <mc:AlternateContent xmlns:mc="http://schemas.openxmlformats.org/markup-compatibility/2006">
              <mc:Choice xmlns:v="urn:schemas-microsoft-com:vml" Requires="v">
                <p:oleObj spid="_x0000_s3124" r:id="rId8" imgW="3261643" imgH="2036240" progId="Excel.Chart.8">
                  <p:embed/>
                </p:oleObj>
              </mc:Choice>
              <mc:Fallback>
                <p:oleObj r:id="rId8" imgW="3261643" imgH="2036240"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4412343"/>
                        <a:ext cx="3071812" cy="188378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43244451"/>
      </p:ext>
    </p:extLst>
  </p:cSld>
  <p:clrMapOvr>
    <a:masterClrMapping/>
  </p:clrMapOvr>
  <p:transition advTm="56365">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731" y="225324"/>
            <a:ext cx="7772135" cy="1066800"/>
          </a:xfrm>
        </p:spPr>
        <p:txBody>
          <a:bodyPr>
            <a:normAutofit/>
          </a:bodyPr>
          <a:lstStyle/>
          <a:p>
            <a:pPr eaLnBrk="1" hangingPunct="1"/>
            <a:r>
              <a:rPr lang="en-US" sz="3600" dirty="0"/>
              <a:t>Insight – leverage homogeneity (2)</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t>Microsoft</a:t>
            </a:r>
            <a:r>
              <a:rPr lang="en-US" sz="1900" dirty="0"/>
              <a:t> and </a:t>
            </a:r>
            <a:r>
              <a:rPr lang="en-US" sz="1900" b="1" dirty="0"/>
              <a:t>Apple</a:t>
            </a:r>
            <a:r>
              <a:rPr lang="en-US" sz="1900" dirty="0"/>
              <a:t> are the developers of three of the most popular </a:t>
            </a:r>
            <a:r>
              <a:rPr lang="en-US" sz="1900" dirty="0">
                <a:solidFill>
                  <a:srgbClr val="C00000"/>
                </a:solidFill>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a:solidFill>
                  <a:srgbClr val="000000"/>
                </a:solidFill>
                <a:latin typeface="Calibri" pitchFamily="34" charset="0"/>
              </a:rPr>
              <a:t>Apple</a:t>
            </a:r>
            <a:r>
              <a:rPr lang="en-US" sz="190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060" y="1965236"/>
            <a:ext cx="5082540" cy="690156"/>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37009" rIns="0"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a:solidFill>
                  <a:schemeClr val="bg1"/>
                </a:solidFill>
                <a:latin typeface="Segoe UI" pitchFamily="34" charset="0"/>
                <a:cs typeface="Segoe UI" pitchFamily="34" charset="0"/>
              </a:rPr>
              <a:t> </a:t>
            </a:r>
            <a:r>
              <a:rPr lang="en-US" sz="1900" b="1">
                <a:solidFill>
                  <a:srgbClr val="000000"/>
                </a:solidFill>
                <a:latin typeface="Calibri" pitchFamily="34" charset="0"/>
              </a:rPr>
              <a:t>Microsoft’s</a:t>
            </a:r>
            <a:r>
              <a:rPr lang="en-US" sz="1900">
                <a:solidFill>
                  <a:srgbClr val="000000"/>
                </a:solidFill>
                <a:latin typeface="Calibri" pitchFamily="34" charset="0"/>
              </a:rPr>
              <a:t> new </a:t>
            </a:r>
            <a:r>
              <a:rPr lang="en-US" sz="1900">
                <a:solidFill>
                  <a:srgbClr val="C00000"/>
                </a:solidFill>
                <a:latin typeface="Calibri" pitchFamily="34" charset="0"/>
              </a:rPr>
              <a:t>operating system</a:t>
            </a:r>
            <a:r>
              <a:rPr lang="en-US" sz="1900">
                <a:solidFill>
                  <a:srgbClr val="000000"/>
                </a:solidFill>
                <a:latin typeface="Calibri" pitchFamily="34" charset="0"/>
              </a:rPr>
              <a:t>, </a:t>
            </a:r>
            <a:r>
              <a:rPr lang="en-US" sz="1900">
                <a:solidFill>
                  <a:srgbClr val="C00000"/>
                </a:solidFill>
                <a:latin typeface="Calibri" pitchFamily="34" charset="0"/>
              </a:rPr>
              <a:t>Windows 8</a:t>
            </a:r>
            <a:r>
              <a:rPr lang="en-US" sz="1900">
                <a:solidFill>
                  <a:srgbClr val="000000"/>
                </a:solidFill>
                <a:latin typeface="Calibri" pitchFamily="34" charset="0"/>
              </a:rPr>
              <a:t>, is a PC </a:t>
            </a:r>
            <a:r>
              <a:rPr lang="en-US" sz="1900">
                <a:solidFill>
                  <a:srgbClr val="C00000"/>
                </a:solidFill>
                <a:latin typeface="Calibri" pitchFamily="34" charset="0"/>
              </a:rPr>
              <a:t>operating system</a:t>
            </a:r>
            <a:r>
              <a:rPr lang="en-US" sz="1900">
                <a:solidFill>
                  <a:srgbClr val="000000"/>
                </a:solidFill>
                <a:latin typeface="Calibri" pitchFamily="34" charset="0"/>
              </a:rPr>
              <a:t> for the </a:t>
            </a:r>
            <a:r>
              <a:rPr lang="en-US" sz="1900">
                <a:solidFill>
                  <a:srgbClr val="C00000"/>
                </a:solidFill>
                <a:latin typeface="Calibri" pitchFamily="34" charset="0"/>
              </a:rPr>
              <a:t>tablet</a:t>
            </a:r>
            <a:r>
              <a:rPr lang="en-US" sz="1900">
                <a:solidFill>
                  <a:srgbClr val="000000"/>
                </a:solidFill>
                <a:latin typeface="Calibri" pitchFamily="34" charset="0"/>
              </a:rPr>
              <a:t> age …</a:t>
            </a:r>
            <a:endParaRPr lang="en-US" sz="1900">
              <a:solidFill>
                <a:schemeClr val="bg1"/>
              </a:solidFill>
              <a:latin typeface="Segoe UI" pitchFamily="34" charset="0"/>
              <a:cs typeface="Segoe UI" pitchFamily="34" charset="0"/>
            </a:endParaRPr>
          </a:p>
        </p:txBody>
      </p:sp>
      <p:sp>
        <p:nvSpPr>
          <p:cNvPr id="12" name="Flowchart: Document 11"/>
          <p:cNvSpPr/>
          <p:nvPr/>
        </p:nvSpPr>
        <p:spPr bwMode="auto">
          <a:xfrm>
            <a:off x="3401060" y="4171110"/>
            <a:ext cx="5082540" cy="567571"/>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p>
            <a:pPr algn="ctr" defTabSz="739963">
              <a:defRPr/>
            </a:pPr>
            <a:r>
              <a:rPr lang="en-US" sz="1900" dirty="0"/>
              <a:t>CEO Meg Whitman said that </a:t>
            </a:r>
            <a:r>
              <a:rPr lang="en-US" sz="1900" b="1" dirty="0"/>
              <a:t>HP</a:t>
            </a:r>
            <a:r>
              <a:rPr lang="en-US" sz="1900" dirty="0"/>
              <a:t> is focusing on </a:t>
            </a:r>
            <a:r>
              <a:rPr lang="en-US" sz="1900" dirty="0">
                <a:solidFill>
                  <a:srgbClr val="C00000"/>
                </a:solidFill>
              </a:rPr>
              <a:t>Windows 8</a:t>
            </a:r>
            <a:r>
              <a:rPr lang="en-US" sz="1900" dirty="0"/>
              <a:t> for its </a:t>
            </a:r>
            <a:r>
              <a:rPr lang="en-US" sz="1900" dirty="0">
                <a:solidFill>
                  <a:srgbClr val="C00000"/>
                </a:solidFill>
              </a:rPr>
              <a:t>tablet</a:t>
            </a:r>
            <a:r>
              <a:rPr lang="en-US" sz="1900" dirty="0"/>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a:solidFill>
                  <a:srgbClr val="000000"/>
                </a:solidFill>
                <a:latin typeface="Calibri" pitchFamily="34" charset="0"/>
              </a:rPr>
              <a:t>Audi is offering a racing version of its hottest TT model: a 380 </a:t>
            </a:r>
            <a:r>
              <a:rPr lang="en-US" sz="1900" b="1">
                <a:solidFill>
                  <a:srgbClr val="000000"/>
                </a:solidFill>
                <a:latin typeface="Calibri" pitchFamily="34" charset="0"/>
              </a:rPr>
              <a:t>HP</a:t>
            </a:r>
            <a:r>
              <a:rPr lang="en-US" sz="1900">
                <a:solidFill>
                  <a:srgbClr val="000000"/>
                </a:solidFill>
                <a:latin typeface="Calibri" pitchFamily="34" charset="0"/>
              </a:rPr>
              <a:t>, front-wheel …</a:t>
            </a:r>
          </a:p>
        </p:txBody>
      </p:sp>
      <p:sp>
        <p:nvSpPr>
          <p:cNvPr id="33" name="Content Placeholder 5"/>
          <p:cNvSpPr txBox="1">
            <a:spLocks/>
          </p:cNvSpPr>
          <p:nvPr/>
        </p:nvSpPr>
        <p:spPr>
          <a:xfrm>
            <a:off x="588698" y="2655888"/>
            <a:ext cx="1799167" cy="805039"/>
          </a:xfrm>
          <a:prstGeom prst="rect">
            <a:avLst/>
          </a:prstGeom>
        </p:spPr>
        <p:txBody>
          <a:bodyPr lIns="88825" tIns="44412" rIns="88825" bIns="44412">
            <a:normAutofit fontScale="70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High confidence</a:t>
            </a:r>
          </a:p>
        </p:txBody>
      </p:sp>
      <p:cxnSp>
        <p:nvCxnSpPr>
          <p:cNvPr id="36" name="Straight Connector 35"/>
          <p:cNvCxnSpPr>
            <a:stCxn id="33" idx="3"/>
          </p:cNvCxnSpPr>
          <p:nvPr/>
        </p:nvCxnSpPr>
        <p:spPr>
          <a:xfrm flipV="1">
            <a:off x="2387866" y="3042355"/>
            <a:ext cx="1013354" cy="160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
          </p:nvPr>
        </p:nvSpPr>
        <p:spPr>
          <a:xfrm>
            <a:off x="412750" y="912813"/>
            <a:ext cx="5715000" cy="332399"/>
          </a:xfrm>
        </p:spPr>
        <p:txBody>
          <a:bodyPr/>
          <a:lstStyle/>
          <a:p>
            <a:r>
              <a:rPr lang="en-US" dirty="0" smtClean="0"/>
              <a:t>Co-mention</a:t>
            </a:r>
            <a:endParaRPr lang="en-US" dirty="0"/>
          </a:p>
        </p:txBody>
      </p:sp>
    </p:spTree>
    <p:extLst>
      <p:ext uri="{BB962C8B-B14F-4D97-AF65-F5344CB8AC3E}">
        <p14:creationId xmlns:p14="http://schemas.microsoft.com/office/powerpoint/2010/main" val="2709466499"/>
      </p:ext>
    </p:extLst>
  </p:cSld>
  <p:clrMapOvr>
    <a:masterClrMapping/>
  </p:clrMapOvr>
  <p:transition advTm="32856">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136" y="254353"/>
            <a:ext cx="7772135" cy="1066800"/>
          </a:xfrm>
        </p:spPr>
        <p:txBody>
          <a:bodyPr>
            <a:normAutofit/>
          </a:bodyPr>
          <a:lstStyle/>
          <a:p>
            <a:pPr eaLnBrk="1" hangingPunct="1"/>
            <a:r>
              <a:rPr lang="en-US" sz="3600" dirty="0"/>
              <a:t>Insight – leverage homogeneity (3)</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t>Microsoft</a:t>
            </a:r>
            <a:r>
              <a:rPr lang="en-US" sz="1900" dirty="0"/>
              <a:t> and </a:t>
            </a:r>
            <a:r>
              <a:rPr lang="en-US" sz="1900" b="1" dirty="0"/>
              <a:t>Apple</a:t>
            </a:r>
            <a:r>
              <a:rPr lang="en-US" sz="1900" dirty="0"/>
              <a:t> are the developers of three of the most popular </a:t>
            </a:r>
            <a:r>
              <a:rPr lang="en-US" sz="1900" dirty="0">
                <a:solidFill>
                  <a:srgbClr val="C00000"/>
                </a:solidFill>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a:solidFill>
                  <a:srgbClr val="000000"/>
                </a:solidFill>
                <a:latin typeface="Calibri" pitchFamily="34" charset="0"/>
              </a:rPr>
              <a:t>Apple</a:t>
            </a:r>
            <a:r>
              <a:rPr lang="en-US" sz="190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060" y="1965236"/>
            <a:ext cx="5082540" cy="690156"/>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37009" rIns="0"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a:solidFill>
                  <a:schemeClr val="bg1"/>
                </a:solidFill>
                <a:latin typeface="Segoe UI" pitchFamily="34" charset="0"/>
                <a:cs typeface="Segoe UI" pitchFamily="34" charset="0"/>
              </a:rPr>
              <a:t> </a:t>
            </a:r>
            <a:r>
              <a:rPr lang="en-US" sz="1900" b="1">
                <a:solidFill>
                  <a:srgbClr val="000000"/>
                </a:solidFill>
                <a:latin typeface="Calibri" pitchFamily="34" charset="0"/>
              </a:rPr>
              <a:t>Microsoft’s</a:t>
            </a:r>
            <a:r>
              <a:rPr lang="en-US" sz="1900">
                <a:solidFill>
                  <a:srgbClr val="000000"/>
                </a:solidFill>
                <a:latin typeface="Calibri" pitchFamily="34" charset="0"/>
              </a:rPr>
              <a:t> new </a:t>
            </a:r>
            <a:r>
              <a:rPr lang="en-US" sz="1900">
                <a:solidFill>
                  <a:srgbClr val="C00000"/>
                </a:solidFill>
                <a:latin typeface="Calibri" pitchFamily="34" charset="0"/>
              </a:rPr>
              <a:t>operating system</a:t>
            </a:r>
            <a:r>
              <a:rPr lang="en-US" sz="1900">
                <a:solidFill>
                  <a:srgbClr val="000000"/>
                </a:solidFill>
                <a:latin typeface="Calibri" pitchFamily="34" charset="0"/>
              </a:rPr>
              <a:t>, </a:t>
            </a:r>
            <a:r>
              <a:rPr lang="en-US" sz="1900">
                <a:solidFill>
                  <a:srgbClr val="C00000"/>
                </a:solidFill>
                <a:latin typeface="Calibri" pitchFamily="34" charset="0"/>
              </a:rPr>
              <a:t>Windows 8</a:t>
            </a:r>
            <a:r>
              <a:rPr lang="en-US" sz="1900">
                <a:solidFill>
                  <a:srgbClr val="000000"/>
                </a:solidFill>
                <a:latin typeface="Calibri" pitchFamily="34" charset="0"/>
              </a:rPr>
              <a:t>, is a PC </a:t>
            </a:r>
            <a:r>
              <a:rPr lang="en-US" sz="1900">
                <a:solidFill>
                  <a:srgbClr val="C00000"/>
                </a:solidFill>
                <a:latin typeface="Calibri" pitchFamily="34" charset="0"/>
              </a:rPr>
              <a:t>operating system</a:t>
            </a:r>
            <a:r>
              <a:rPr lang="en-US" sz="1900">
                <a:solidFill>
                  <a:srgbClr val="000000"/>
                </a:solidFill>
                <a:latin typeface="Calibri" pitchFamily="34" charset="0"/>
              </a:rPr>
              <a:t> for the </a:t>
            </a:r>
            <a:r>
              <a:rPr lang="en-US" sz="1900">
                <a:solidFill>
                  <a:srgbClr val="C00000"/>
                </a:solidFill>
                <a:latin typeface="Calibri" pitchFamily="34" charset="0"/>
              </a:rPr>
              <a:t>tablet</a:t>
            </a:r>
            <a:r>
              <a:rPr lang="en-US" sz="1900">
                <a:solidFill>
                  <a:srgbClr val="000000"/>
                </a:solidFill>
                <a:latin typeface="Calibri" pitchFamily="34" charset="0"/>
              </a:rPr>
              <a:t> age …</a:t>
            </a:r>
            <a:endParaRPr lang="en-US" sz="1900">
              <a:solidFill>
                <a:schemeClr val="bg1"/>
              </a:solidFill>
              <a:latin typeface="Segoe UI" pitchFamily="34" charset="0"/>
              <a:cs typeface="Segoe UI" pitchFamily="34" charset="0"/>
            </a:endParaRPr>
          </a:p>
        </p:txBody>
      </p:sp>
      <p:sp>
        <p:nvSpPr>
          <p:cNvPr id="12" name="Flowchart: Document 11"/>
          <p:cNvSpPr/>
          <p:nvPr/>
        </p:nvSpPr>
        <p:spPr bwMode="auto">
          <a:xfrm>
            <a:off x="3401060" y="4171110"/>
            <a:ext cx="5082540" cy="567571"/>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p>
            <a:pPr algn="ctr" defTabSz="739963">
              <a:defRPr/>
            </a:pPr>
            <a:r>
              <a:rPr lang="en-US" sz="1900" dirty="0"/>
              <a:t>CEO Meg Whitman said that </a:t>
            </a:r>
            <a:r>
              <a:rPr lang="en-US" sz="1900" b="1" dirty="0"/>
              <a:t>HP</a:t>
            </a:r>
            <a:r>
              <a:rPr lang="en-US" sz="1900" dirty="0"/>
              <a:t> is focusing on </a:t>
            </a:r>
            <a:r>
              <a:rPr lang="en-US" sz="1900" dirty="0">
                <a:solidFill>
                  <a:srgbClr val="C00000"/>
                </a:solidFill>
              </a:rPr>
              <a:t>Windows 8</a:t>
            </a:r>
            <a:r>
              <a:rPr lang="en-US" sz="1900" dirty="0"/>
              <a:t> for its </a:t>
            </a:r>
            <a:r>
              <a:rPr lang="en-US" sz="1900" dirty="0">
                <a:solidFill>
                  <a:srgbClr val="C00000"/>
                </a:solidFill>
              </a:rPr>
              <a:t>tablet</a:t>
            </a:r>
            <a:r>
              <a:rPr lang="en-US" sz="1900" dirty="0"/>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a:solidFill>
                  <a:srgbClr val="000000"/>
                </a:solidFill>
                <a:latin typeface="Calibri" pitchFamily="34" charset="0"/>
              </a:rPr>
              <a:t>Audi is offering a racing version of its hottest TT model: a 380 </a:t>
            </a:r>
            <a:r>
              <a:rPr lang="en-US" sz="1900" b="1">
                <a:solidFill>
                  <a:srgbClr val="000000"/>
                </a:solidFill>
                <a:latin typeface="Calibri" pitchFamily="34" charset="0"/>
              </a:rPr>
              <a:t>HP</a:t>
            </a:r>
            <a:r>
              <a:rPr lang="en-US" sz="1900">
                <a:solidFill>
                  <a:srgbClr val="000000"/>
                </a:solidFill>
                <a:latin typeface="Calibri" pitchFamily="34" charset="0"/>
              </a:rPr>
              <a:t>, front-wheel …</a:t>
            </a:r>
          </a:p>
        </p:txBody>
      </p:sp>
      <p:sp>
        <p:nvSpPr>
          <p:cNvPr id="33" name="Content Placeholder 5"/>
          <p:cNvSpPr txBox="1">
            <a:spLocks/>
          </p:cNvSpPr>
          <p:nvPr/>
        </p:nvSpPr>
        <p:spPr>
          <a:xfrm>
            <a:off x="1137708" y="2844800"/>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36" name="Straight Connector 35"/>
          <p:cNvCxnSpPr>
            <a:stCxn id="33" idx="3"/>
          </p:cNvCxnSpPr>
          <p:nvPr/>
        </p:nvCxnSpPr>
        <p:spPr>
          <a:xfrm flipV="1">
            <a:off x="2387866" y="3042356"/>
            <a:ext cx="1013354" cy="111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
          </p:nvPr>
        </p:nvSpPr>
        <p:spPr>
          <a:xfrm>
            <a:off x="412750" y="912813"/>
            <a:ext cx="5715000" cy="332399"/>
          </a:xfrm>
        </p:spPr>
        <p:txBody>
          <a:bodyPr/>
          <a:lstStyle/>
          <a:p>
            <a:r>
              <a:rPr lang="en-US" dirty="0" smtClean="0"/>
              <a:t>Interdependency</a:t>
            </a:r>
            <a:endParaRPr lang="en-US" dirty="0"/>
          </a:p>
        </p:txBody>
      </p:sp>
    </p:spTree>
    <p:extLst>
      <p:ext uri="{BB962C8B-B14F-4D97-AF65-F5344CB8AC3E}">
        <p14:creationId xmlns:p14="http://schemas.microsoft.com/office/powerpoint/2010/main" val="959459213"/>
      </p:ext>
    </p:extLst>
  </p:cSld>
  <p:clrMapOvr>
    <a:masterClrMapping/>
  </p:clrMapOvr>
  <p:transition advTm="30729">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136" y="254353"/>
            <a:ext cx="7772135" cy="1066800"/>
          </a:xfrm>
        </p:spPr>
        <p:txBody>
          <a:bodyPr>
            <a:normAutofit/>
          </a:bodyPr>
          <a:lstStyle/>
          <a:p>
            <a:pPr eaLnBrk="1" hangingPunct="1"/>
            <a:r>
              <a:rPr lang="en-US" sz="3600" dirty="0"/>
              <a:t>Insight – leverage homogeneity (3)</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t>Microsoft</a:t>
            </a:r>
            <a:r>
              <a:rPr lang="en-US" sz="1900" dirty="0"/>
              <a:t> and </a:t>
            </a:r>
            <a:r>
              <a:rPr lang="en-US" sz="1900" b="1" dirty="0"/>
              <a:t>Apple</a:t>
            </a:r>
            <a:r>
              <a:rPr lang="en-US" sz="1900" dirty="0"/>
              <a:t> are the developers of three of the most popular </a:t>
            </a:r>
            <a:r>
              <a:rPr lang="en-US" sz="1900" dirty="0">
                <a:solidFill>
                  <a:srgbClr val="C00000"/>
                </a:solidFill>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a:solidFill>
                  <a:srgbClr val="000000"/>
                </a:solidFill>
                <a:latin typeface="Calibri" pitchFamily="34" charset="0"/>
              </a:rPr>
              <a:t>Apple</a:t>
            </a:r>
            <a:r>
              <a:rPr lang="en-US" sz="190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220" y="1965678"/>
            <a:ext cx="5082646" cy="69021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37009" rIns="0" bIns="37009" anchor="ctr"/>
          <a:lstStyle/>
          <a:p>
            <a:pPr algn="ctr" defTabSz="738922"/>
            <a:r>
              <a:rPr lang="en-US">
                <a:solidFill>
                  <a:schemeClr val="bg1"/>
                </a:solidFill>
                <a:latin typeface="Segoe UI" pitchFamily="34" charset="0"/>
                <a:cs typeface="Segoe UI" pitchFamily="34" charset="0"/>
              </a:rPr>
              <a:t> </a:t>
            </a:r>
            <a:r>
              <a:rPr lang="en-US" sz="1900" b="1">
                <a:solidFill>
                  <a:srgbClr val="000000"/>
                </a:solidFill>
              </a:rPr>
              <a:t>Microsoft’s</a:t>
            </a:r>
            <a:r>
              <a:rPr lang="en-US" sz="1900">
                <a:solidFill>
                  <a:srgbClr val="000000"/>
                </a:solidFill>
              </a:rPr>
              <a:t> new </a:t>
            </a:r>
            <a:r>
              <a:rPr lang="en-US" sz="1900">
                <a:solidFill>
                  <a:srgbClr val="C00000"/>
                </a:solidFill>
              </a:rPr>
              <a:t>operating system</a:t>
            </a:r>
            <a:r>
              <a:rPr lang="en-US" sz="1900">
                <a:solidFill>
                  <a:srgbClr val="000000"/>
                </a:solidFill>
              </a:rPr>
              <a:t>, </a:t>
            </a:r>
            <a:r>
              <a:rPr lang="en-US" sz="1900">
                <a:solidFill>
                  <a:srgbClr val="C00000"/>
                </a:solidFill>
              </a:rPr>
              <a:t>Windows 8</a:t>
            </a:r>
            <a:r>
              <a:rPr lang="en-US" sz="1900">
                <a:solidFill>
                  <a:srgbClr val="000000"/>
                </a:solidFill>
              </a:rPr>
              <a:t>, is a PC </a:t>
            </a:r>
            <a:r>
              <a:rPr lang="en-US" sz="1900">
                <a:solidFill>
                  <a:srgbClr val="C00000"/>
                </a:solidFill>
              </a:rPr>
              <a:t>operating system</a:t>
            </a:r>
            <a:r>
              <a:rPr lang="en-US" sz="1900">
                <a:solidFill>
                  <a:srgbClr val="000000"/>
                </a:solidFill>
              </a:rPr>
              <a:t> for the </a:t>
            </a:r>
            <a:r>
              <a:rPr lang="en-US" sz="1900">
                <a:solidFill>
                  <a:srgbClr val="C00000"/>
                </a:solidFill>
              </a:rPr>
              <a:t>tablet</a:t>
            </a:r>
            <a:r>
              <a:rPr lang="en-US" sz="1900">
                <a:solidFill>
                  <a:srgbClr val="000000"/>
                </a:solidFill>
              </a:rPr>
              <a:t> age …</a:t>
            </a:r>
            <a:endParaRPr lang="en-US" sz="1900">
              <a:solidFill>
                <a:schemeClr val="bg1"/>
              </a:solidFill>
              <a:latin typeface="Segoe UI" pitchFamily="34" charset="0"/>
              <a:cs typeface="Segoe UI" pitchFamily="34" charset="0"/>
            </a:endParaRPr>
          </a:p>
        </p:txBody>
      </p:sp>
      <p:sp>
        <p:nvSpPr>
          <p:cNvPr id="12" name="Flowchart: Document 11"/>
          <p:cNvSpPr/>
          <p:nvPr/>
        </p:nvSpPr>
        <p:spPr bwMode="auto">
          <a:xfrm>
            <a:off x="3401060" y="4171110"/>
            <a:ext cx="5082540" cy="567571"/>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p>
            <a:pPr algn="ctr" defTabSz="739963">
              <a:defRPr/>
            </a:pPr>
            <a:r>
              <a:rPr lang="en-US" sz="1900" dirty="0"/>
              <a:t>CEO Meg Whitman said that </a:t>
            </a:r>
            <a:r>
              <a:rPr lang="en-US" sz="1900" b="1" dirty="0"/>
              <a:t>HP</a:t>
            </a:r>
            <a:r>
              <a:rPr lang="en-US" sz="1900" dirty="0"/>
              <a:t> is focusing on </a:t>
            </a:r>
            <a:r>
              <a:rPr lang="en-US" sz="1900" dirty="0">
                <a:solidFill>
                  <a:srgbClr val="C00000"/>
                </a:solidFill>
              </a:rPr>
              <a:t>Windows 8</a:t>
            </a:r>
            <a:r>
              <a:rPr lang="en-US" sz="1900" dirty="0"/>
              <a:t> for its </a:t>
            </a:r>
            <a:r>
              <a:rPr lang="en-US" sz="1900" dirty="0">
                <a:solidFill>
                  <a:srgbClr val="C00000"/>
                </a:solidFill>
              </a:rPr>
              <a:t>tablet</a:t>
            </a:r>
            <a:r>
              <a:rPr lang="en-US" sz="1900" dirty="0"/>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a:solidFill>
                  <a:srgbClr val="000000"/>
                </a:solidFill>
                <a:latin typeface="Calibri" pitchFamily="34" charset="0"/>
              </a:rPr>
              <a:t>Audi is offering a racing version of its hottest TT model: a 380 </a:t>
            </a:r>
            <a:r>
              <a:rPr lang="en-US" sz="1900" b="1">
                <a:solidFill>
                  <a:srgbClr val="000000"/>
                </a:solidFill>
                <a:latin typeface="Calibri" pitchFamily="34" charset="0"/>
              </a:rPr>
              <a:t>HP</a:t>
            </a:r>
            <a:r>
              <a:rPr lang="en-US" sz="1900">
                <a:solidFill>
                  <a:srgbClr val="000000"/>
                </a:solidFill>
                <a:latin typeface="Calibri" pitchFamily="34" charset="0"/>
              </a:rPr>
              <a:t>, front-wheel …</a:t>
            </a:r>
          </a:p>
        </p:txBody>
      </p:sp>
      <p:sp>
        <p:nvSpPr>
          <p:cNvPr id="33" name="Content Placeholder 5"/>
          <p:cNvSpPr txBox="1">
            <a:spLocks/>
          </p:cNvSpPr>
          <p:nvPr/>
        </p:nvSpPr>
        <p:spPr>
          <a:xfrm>
            <a:off x="1137708" y="2844800"/>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36" name="Straight Connector 35"/>
          <p:cNvCxnSpPr>
            <a:stCxn id="33" idx="3"/>
          </p:cNvCxnSpPr>
          <p:nvPr/>
        </p:nvCxnSpPr>
        <p:spPr>
          <a:xfrm flipV="1">
            <a:off x="2387866" y="3042356"/>
            <a:ext cx="1013354" cy="111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3006990" y="2310165"/>
            <a:ext cx="396875" cy="724782"/>
          </a:xfrm>
          <a:custGeom>
            <a:avLst/>
            <a:gdLst>
              <a:gd name="connsiteX0" fmla="*/ 755904 w 755904"/>
              <a:gd name="connsiteY0" fmla="*/ 0 h 950976"/>
              <a:gd name="connsiteX1" fmla="*/ 0 w 755904"/>
              <a:gd name="connsiteY1" fmla="*/ 512064 h 950976"/>
              <a:gd name="connsiteX2" fmla="*/ 755904 w 755904"/>
              <a:gd name="connsiteY2" fmla="*/ 950976 h 950976"/>
            </a:gdLst>
            <a:ahLst/>
            <a:cxnLst>
              <a:cxn ang="0">
                <a:pos x="connsiteX0" y="connsiteY0"/>
              </a:cxn>
              <a:cxn ang="0">
                <a:pos x="connsiteX1" y="connsiteY1"/>
              </a:cxn>
              <a:cxn ang="0">
                <a:pos x="connsiteX2" y="connsiteY2"/>
              </a:cxn>
            </a:cxnLst>
            <a:rect l="l" t="t" r="r" b="b"/>
            <a:pathLst>
              <a:path w="755904" h="950976">
                <a:moveTo>
                  <a:pt x="755904" y="0"/>
                </a:moveTo>
                <a:cubicBezTo>
                  <a:pt x="377952" y="176784"/>
                  <a:pt x="0" y="353568"/>
                  <a:pt x="0" y="512064"/>
                </a:cubicBezTo>
                <a:cubicBezTo>
                  <a:pt x="0" y="670560"/>
                  <a:pt x="636016" y="875792"/>
                  <a:pt x="755904" y="950976"/>
                </a:cubicBezTo>
              </a:path>
            </a:pathLst>
          </a:cu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4021" tIns="37010" rIns="74021" bIns="37010" anchor="ctr"/>
          <a:lstStyle/>
          <a:p>
            <a:pPr algn="ctr">
              <a:defRPr/>
            </a:pPr>
            <a:endParaRPr lang="en-US"/>
          </a:p>
        </p:txBody>
      </p:sp>
      <p:sp>
        <p:nvSpPr>
          <p:cNvPr id="16" name="Content Placeholder 5"/>
          <p:cNvSpPr txBox="1">
            <a:spLocks/>
          </p:cNvSpPr>
          <p:nvPr/>
        </p:nvSpPr>
        <p:spPr>
          <a:xfrm>
            <a:off x="1137708" y="2112611"/>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17" name="Straight Connector 16"/>
          <p:cNvCxnSpPr>
            <a:stCxn id="16" idx="3"/>
          </p:cNvCxnSpPr>
          <p:nvPr/>
        </p:nvCxnSpPr>
        <p:spPr>
          <a:xfrm flipV="1">
            <a:off x="2387866" y="2310166"/>
            <a:ext cx="1013354" cy="11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
          </p:nvPr>
        </p:nvSpPr>
        <p:spPr>
          <a:xfrm>
            <a:off x="412750" y="912813"/>
            <a:ext cx="5715000" cy="332399"/>
          </a:xfrm>
        </p:spPr>
        <p:txBody>
          <a:bodyPr/>
          <a:lstStyle/>
          <a:p>
            <a:r>
              <a:rPr lang="en-US" dirty="0" smtClean="0"/>
              <a:t>Interdependency</a:t>
            </a:r>
            <a:endParaRPr lang="en-US" dirty="0"/>
          </a:p>
        </p:txBody>
      </p:sp>
    </p:spTree>
    <p:extLst>
      <p:ext uri="{BB962C8B-B14F-4D97-AF65-F5344CB8AC3E}">
        <p14:creationId xmlns:p14="http://schemas.microsoft.com/office/powerpoint/2010/main" val="615681188"/>
      </p:ext>
    </p:extLst>
  </p:cSld>
  <p:clrMapOvr>
    <a:masterClrMapping/>
  </p:clrMapOvr>
  <p:transition advTm="7393">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621" y="152753"/>
            <a:ext cx="7772135" cy="1066800"/>
          </a:xfrm>
        </p:spPr>
        <p:txBody>
          <a:bodyPr>
            <a:normAutofit/>
          </a:bodyPr>
          <a:lstStyle/>
          <a:p>
            <a:pPr eaLnBrk="1" hangingPunct="1"/>
            <a:r>
              <a:rPr lang="en-US" sz="3600" dirty="0"/>
              <a:t>Insight – leverage homogeneity (3)</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t>Microsoft</a:t>
            </a:r>
            <a:r>
              <a:rPr lang="en-US" sz="1900" dirty="0"/>
              <a:t> and </a:t>
            </a:r>
            <a:r>
              <a:rPr lang="en-US" sz="1900" b="1" dirty="0"/>
              <a:t>Apple</a:t>
            </a:r>
            <a:r>
              <a:rPr lang="en-US" sz="1900" dirty="0"/>
              <a:t> are the developers of three of the most popular </a:t>
            </a:r>
            <a:r>
              <a:rPr lang="en-US" sz="1900" dirty="0">
                <a:solidFill>
                  <a:srgbClr val="C00000"/>
                </a:solidFill>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a:solidFill>
                  <a:srgbClr val="000000"/>
                </a:solidFill>
                <a:latin typeface="Calibri" pitchFamily="34" charset="0"/>
              </a:rPr>
              <a:t>Apple</a:t>
            </a:r>
            <a:r>
              <a:rPr lang="en-US" sz="190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220" y="1965678"/>
            <a:ext cx="5082646" cy="69021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37009" rIns="0" bIns="37009" anchor="ctr"/>
          <a:lstStyle/>
          <a:p>
            <a:pPr algn="ctr" defTabSz="738922"/>
            <a:r>
              <a:rPr lang="en-US">
                <a:solidFill>
                  <a:schemeClr val="bg1"/>
                </a:solidFill>
                <a:latin typeface="Segoe UI" pitchFamily="34" charset="0"/>
                <a:cs typeface="Segoe UI" pitchFamily="34" charset="0"/>
              </a:rPr>
              <a:t> </a:t>
            </a:r>
            <a:r>
              <a:rPr lang="en-US" sz="1900" b="1">
                <a:solidFill>
                  <a:srgbClr val="000000"/>
                </a:solidFill>
              </a:rPr>
              <a:t>Microsoft’s</a:t>
            </a:r>
            <a:r>
              <a:rPr lang="en-US" sz="1900">
                <a:solidFill>
                  <a:srgbClr val="000000"/>
                </a:solidFill>
              </a:rPr>
              <a:t> new </a:t>
            </a:r>
            <a:r>
              <a:rPr lang="en-US" sz="1900">
                <a:solidFill>
                  <a:srgbClr val="C00000"/>
                </a:solidFill>
              </a:rPr>
              <a:t>operating system</a:t>
            </a:r>
            <a:r>
              <a:rPr lang="en-US" sz="1900">
                <a:solidFill>
                  <a:srgbClr val="000000"/>
                </a:solidFill>
              </a:rPr>
              <a:t>, </a:t>
            </a:r>
            <a:r>
              <a:rPr lang="en-US" sz="1900">
                <a:solidFill>
                  <a:srgbClr val="C00000"/>
                </a:solidFill>
              </a:rPr>
              <a:t>Windows 8</a:t>
            </a:r>
            <a:r>
              <a:rPr lang="en-US" sz="1900">
                <a:solidFill>
                  <a:srgbClr val="000000"/>
                </a:solidFill>
              </a:rPr>
              <a:t>, is a PC </a:t>
            </a:r>
            <a:r>
              <a:rPr lang="en-US" sz="1900">
                <a:solidFill>
                  <a:srgbClr val="C00000"/>
                </a:solidFill>
              </a:rPr>
              <a:t>operating system</a:t>
            </a:r>
            <a:r>
              <a:rPr lang="en-US" sz="1900">
                <a:solidFill>
                  <a:srgbClr val="000000"/>
                </a:solidFill>
              </a:rPr>
              <a:t> for the </a:t>
            </a:r>
            <a:r>
              <a:rPr lang="en-US" sz="1900">
                <a:solidFill>
                  <a:srgbClr val="C00000"/>
                </a:solidFill>
              </a:rPr>
              <a:t>tablet</a:t>
            </a:r>
            <a:r>
              <a:rPr lang="en-US" sz="1900">
                <a:solidFill>
                  <a:srgbClr val="000000"/>
                </a:solidFill>
              </a:rPr>
              <a:t> age …</a:t>
            </a:r>
            <a:endParaRPr lang="en-US" sz="1900">
              <a:solidFill>
                <a:schemeClr val="bg1"/>
              </a:solidFill>
              <a:latin typeface="Segoe UI" pitchFamily="34" charset="0"/>
              <a:cs typeface="Segoe UI" pitchFamily="34" charset="0"/>
            </a:endParaRPr>
          </a:p>
        </p:txBody>
      </p:sp>
      <p:sp>
        <p:nvSpPr>
          <p:cNvPr id="12" name="Flowchart: Document 11"/>
          <p:cNvSpPr/>
          <p:nvPr/>
        </p:nvSpPr>
        <p:spPr bwMode="auto">
          <a:xfrm>
            <a:off x="3401220" y="4170892"/>
            <a:ext cx="5082646" cy="567972"/>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lgn="ctr" defTabSz="739963">
              <a:defRPr/>
            </a:pPr>
            <a:r>
              <a:rPr lang="en-US" sz="1900" dirty="0"/>
              <a:t>CEO Meg Whitman said that </a:t>
            </a:r>
            <a:r>
              <a:rPr lang="en-US" sz="1900" b="1" dirty="0"/>
              <a:t>HP</a:t>
            </a:r>
            <a:r>
              <a:rPr lang="en-US" sz="1900" dirty="0"/>
              <a:t> is focusing on </a:t>
            </a:r>
            <a:r>
              <a:rPr lang="en-US" sz="1900" dirty="0">
                <a:solidFill>
                  <a:srgbClr val="C00000"/>
                </a:solidFill>
              </a:rPr>
              <a:t>Windows 8</a:t>
            </a:r>
            <a:r>
              <a:rPr lang="en-US" sz="1900" dirty="0"/>
              <a:t> for its </a:t>
            </a:r>
            <a:r>
              <a:rPr lang="en-US" sz="1900" dirty="0">
                <a:solidFill>
                  <a:srgbClr val="C00000"/>
                </a:solidFill>
              </a:rPr>
              <a:t>tablet</a:t>
            </a:r>
            <a:r>
              <a:rPr lang="en-US" sz="1900" dirty="0"/>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a:solidFill>
                  <a:srgbClr val="000000"/>
                </a:solidFill>
                <a:latin typeface="Calibri" pitchFamily="34" charset="0"/>
              </a:rPr>
              <a:t>Audi is offering a racing version of its hottest TT model: a 380 </a:t>
            </a:r>
            <a:r>
              <a:rPr lang="en-US" sz="1900" b="1">
                <a:solidFill>
                  <a:srgbClr val="000000"/>
                </a:solidFill>
                <a:latin typeface="Calibri" pitchFamily="34" charset="0"/>
              </a:rPr>
              <a:t>HP</a:t>
            </a:r>
            <a:r>
              <a:rPr lang="en-US" sz="1900">
                <a:solidFill>
                  <a:srgbClr val="000000"/>
                </a:solidFill>
                <a:latin typeface="Calibri" pitchFamily="34" charset="0"/>
              </a:rPr>
              <a:t>, front-wheel …</a:t>
            </a:r>
          </a:p>
        </p:txBody>
      </p:sp>
      <p:sp>
        <p:nvSpPr>
          <p:cNvPr id="33" name="Content Placeholder 5"/>
          <p:cNvSpPr txBox="1">
            <a:spLocks/>
          </p:cNvSpPr>
          <p:nvPr/>
        </p:nvSpPr>
        <p:spPr>
          <a:xfrm>
            <a:off x="1137708" y="2844800"/>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36" name="Straight Connector 35"/>
          <p:cNvCxnSpPr>
            <a:stCxn id="33" idx="3"/>
          </p:cNvCxnSpPr>
          <p:nvPr/>
        </p:nvCxnSpPr>
        <p:spPr>
          <a:xfrm flipV="1">
            <a:off x="2387866" y="3042356"/>
            <a:ext cx="1013354" cy="111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Content Placeholder 5"/>
          <p:cNvSpPr txBox="1">
            <a:spLocks/>
          </p:cNvSpPr>
          <p:nvPr/>
        </p:nvSpPr>
        <p:spPr>
          <a:xfrm>
            <a:off x="1137708" y="2112611"/>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17" name="Straight Connector 16"/>
          <p:cNvCxnSpPr>
            <a:stCxn id="16" idx="3"/>
          </p:cNvCxnSpPr>
          <p:nvPr/>
        </p:nvCxnSpPr>
        <p:spPr>
          <a:xfrm flipV="1">
            <a:off x="2387866" y="2310166"/>
            <a:ext cx="1013354" cy="11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000375" y="2321278"/>
            <a:ext cx="395553" cy="2133600"/>
          </a:xfrm>
          <a:custGeom>
            <a:avLst/>
            <a:gdLst>
              <a:gd name="connsiteX0" fmla="*/ 755904 w 755904"/>
              <a:gd name="connsiteY0" fmla="*/ 0 h 950976"/>
              <a:gd name="connsiteX1" fmla="*/ 0 w 755904"/>
              <a:gd name="connsiteY1" fmla="*/ 512064 h 950976"/>
              <a:gd name="connsiteX2" fmla="*/ 755904 w 755904"/>
              <a:gd name="connsiteY2" fmla="*/ 950976 h 950976"/>
            </a:gdLst>
            <a:ahLst/>
            <a:cxnLst>
              <a:cxn ang="0">
                <a:pos x="connsiteX0" y="connsiteY0"/>
              </a:cxn>
              <a:cxn ang="0">
                <a:pos x="connsiteX1" y="connsiteY1"/>
              </a:cxn>
              <a:cxn ang="0">
                <a:pos x="connsiteX2" y="connsiteY2"/>
              </a:cxn>
            </a:cxnLst>
            <a:rect l="l" t="t" r="r" b="b"/>
            <a:pathLst>
              <a:path w="755904" h="950976">
                <a:moveTo>
                  <a:pt x="755904" y="0"/>
                </a:moveTo>
                <a:cubicBezTo>
                  <a:pt x="377952" y="176784"/>
                  <a:pt x="0" y="353568"/>
                  <a:pt x="0" y="512064"/>
                </a:cubicBezTo>
                <a:cubicBezTo>
                  <a:pt x="0" y="670560"/>
                  <a:pt x="636016" y="875792"/>
                  <a:pt x="755904" y="950976"/>
                </a:cubicBezTo>
              </a:path>
            </a:pathLst>
          </a:cu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4021" tIns="37010" rIns="74021" bIns="37010" anchor="ctr"/>
          <a:lstStyle/>
          <a:p>
            <a:pPr algn="ctr">
              <a:defRPr/>
            </a:pPr>
            <a:endParaRPr lang="en-US"/>
          </a:p>
        </p:txBody>
      </p:sp>
      <p:sp>
        <p:nvSpPr>
          <p:cNvPr id="20" name="Content Placeholder 5"/>
          <p:cNvSpPr txBox="1">
            <a:spLocks/>
          </p:cNvSpPr>
          <p:nvPr/>
        </p:nvSpPr>
        <p:spPr>
          <a:xfrm>
            <a:off x="1137708" y="4257323"/>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21" name="Straight Connector 20"/>
          <p:cNvCxnSpPr>
            <a:stCxn id="20" idx="3"/>
          </p:cNvCxnSpPr>
          <p:nvPr/>
        </p:nvCxnSpPr>
        <p:spPr>
          <a:xfrm flipV="1">
            <a:off x="2387866" y="4454878"/>
            <a:ext cx="1013354" cy="111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
          </p:nvPr>
        </p:nvSpPr>
        <p:spPr>
          <a:xfrm>
            <a:off x="412750" y="912813"/>
            <a:ext cx="5715000" cy="332399"/>
          </a:xfrm>
        </p:spPr>
        <p:txBody>
          <a:bodyPr/>
          <a:lstStyle/>
          <a:p>
            <a:r>
              <a:rPr lang="en-US" dirty="0" smtClean="0"/>
              <a:t>Interdependency</a:t>
            </a:r>
            <a:endParaRPr lang="en-US" dirty="0"/>
          </a:p>
        </p:txBody>
      </p:sp>
    </p:spTree>
    <p:extLst>
      <p:ext uri="{BB962C8B-B14F-4D97-AF65-F5344CB8AC3E}">
        <p14:creationId xmlns:p14="http://schemas.microsoft.com/office/powerpoint/2010/main" val="4111099938"/>
      </p:ext>
    </p:extLst>
  </p:cSld>
  <p:clrMapOvr>
    <a:masterClrMapping/>
  </p:clrMapOvr>
  <p:transition advTm="12459">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2406" y="145143"/>
            <a:ext cx="7772135" cy="1066800"/>
          </a:xfrm>
        </p:spPr>
        <p:txBody>
          <a:bodyPr>
            <a:normAutofit/>
          </a:bodyPr>
          <a:lstStyle/>
          <a:p>
            <a:pPr eaLnBrk="1" hangingPunct="1"/>
            <a:r>
              <a:rPr lang="en-US" sz="3600" dirty="0"/>
              <a:t>Insight – leverage homogeneity (3)</a:t>
            </a:r>
          </a:p>
        </p:txBody>
      </p:sp>
      <p:sp>
        <p:nvSpPr>
          <p:cNvPr id="9" name="Flowchart: Document 8"/>
          <p:cNvSpPr/>
          <p:nvPr/>
        </p:nvSpPr>
        <p:spPr bwMode="auto">
          <a:xfrm>
            <a:off x="3401220" y="2744788"/>
            <a:ext cx="5082646" cy="59637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defRPr/>
            </a:pPr>
            <a:r>
              <a:rPr lang="en-US" sz="1900" b="1" dirty="0"/>
              <a:t>Microsoft</a:t>
            </a:r>
            <a:r>
              <a:rPr lang="en-US" sz="1900" dirty="0"/>
              <a:t> and </a:t>
            </a:r>
            <a:r>
              <a:rPr lang="en-US" sz="1900" b="1" dirty="0"/>
              <a:t>Apple</a:t>
            </a:r>
            <a:r>
              <a:rPr lang="en-US" sz="1900" dirty="0"/>
              <a:t> are the developers of three of the most popular </a:t>
            </a:r>
            <a:r>
              <a:rPr lang="en-US" sz="1900" dirty="0">
                <a:solidFill>
                  <a:srgbClr val="C00000"/>
                </a:solidFill>
              </a:rPr>
              <a:t>operating systems</a:t>
            </a:r>
          </a:p>
        </p:txBody>
      </p:sp>
      <p:sp>
        <p:nvSpPr>
          <p:cNvPr id="10" name="Flowchart: Document 9"/>
          <p:cNvSpPr/>
          <p:nvPr/>
        </p:nvSpPr>
        <p:spPr bwMode="auto">
          <a:xfrm>
            <a:off x="3401060" y="3461133"/>
            <a:ext cx="5082540" cy="578436"/>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eaLnBrk="0" hangingPunct="0">
              <a:defRPr sz="2900">
                <a:solidFill>
                  <a:schemeClr val="bg2"/>
                </a:solidFill>
                <a:latin typeface="Segoe Semibold"/>
                <a:ea typeface="SimSun" pitchFamily="2" charset="-122"/>
              </a:defRPr>
            </a:lvl1pPr>
            <a:lvl2pPr marL="742950" indent="-285750" eaLnBrk="0" hangingPunct="0">
              <a:defRPr sz="2900">
                <a:solidFill>
                  <a:schemeClr val="bg2"/>
                </a:solidFill>
                <a:latin typeface="Segoe Semibold"/>
                <a:ea typeface="SimSun" pitchFamily="2" charset="-122"/>
              </a:defRPr>
            </a:lvl2pPr>
            <a:lvl3pPr marL="1143000" indent="-228600" eaLnBrk="0" hangingPunct="0">
              <a:defRPr sz="2900">
                <a:solidFill>
                  <a:schemeClr val="bg2"/>
                </a:solidFill>
                <a:latin typeface="Segoe Semibold"/>
                <a:ea typeface="SimSun" pitchFamily="2" charset="-122"/>
              </a:defRPr>
            </a:lvl3pPr>
            <a:lvl4pPr marL="1600200" indent="-228600" eaLnBrk="0" hangingPunct="0">
              <a:defRPr sz="2900">
                <a:solidFill>
                  <a:schemeClr val="bg2"/>
                </a:solidFill>
                <a:latin typeface="Segoe Semibold"/>
                <a:ea typeface="SimSun" pitchFamily="2" charset="-122"/>
              </a:defRPr>
            </a:lvl4pPr>
            <a:lvl5pPr marL="2057400" indent="-228600" eaLnBrk="0" hangingPunct="0">
              <a:defRPr sz="2900">
                <a:solidFill>
                  <a:schemeClr val="bg2"/>
                </a:solidFill>
                <a:latin typeface="Segoe Semibold"/>
                <a:ea typeface="SimSun" pitchFamily="2" charset="-122"/>
              </a:defRPr>
            </a:lvl5pPr>
            <a:lvl6pPr marL="2514600" indent="-228600" eaLnBrk="0" fontAlgn="base" hangingPunct="0">
              <a:spcBef>
                <a:spcPct val="0"/>
              </a:spcBef>
              <a:spcAft>
                <a:spcPct val="0"/>
              </a:spcAft>
              <a:defRPr sz="2900">
                <a:solidFill>
                  <a:schemeClr val="bg2"/>
                </a:solidFill>
                <a:latin typeface="Segoe Semibold"/>
                <a:ea typeface="SimSun" pitchFamily="2" charset="-122"/>
              </a:defRPr>
            </a:lvl6pPr>
            <a:lvl7pPr marL="2971800" indent="-228600" eaLnBrk="0" fontAlgn="base" hangingPunct="0">
              <a:spcBef>
                <a:spcPct val="0"/>
              </a:spcBef>
              <a:spcAft>
                <a:spcPct val="0"/>
              </a:spcAft>
              <a:defRPr sz="2900">
                <a:solidFill>
                  <a:schemeClr val="bg2"/>
                </a:solidFill>
                <a:latin typeface="Segoe Semibold"/>
                <a:ea typeface="SimSun" pitchFamily="2" charset="-122"/>
              </a:defRPr>
            </a:lvl7pPr>
            <a:lvl8pPr marL="3429000" indent="-228600" eaLnBrk="0" fontAlgn="base" hangingPunct="0">
              <a:spcBef>
                <a:spcPct val="0"/>
              </a:spcBef>
              <a:spcAft>
                <a:spcPct val="0"/>
              </a:spcAft>
              <a:defRPr sz="2900">
                <a:solidFill>
                  <a:schemeClr val="bg2"/>
                </a:solidFill>
                <a:latin typeface="Segoe Semibold"/>
                <a:ea typeface="SimSun" pitchFamily="2" charset="-122"/>
              </a:defRPr>
            </a:lvl8pPr>
            <a:lvl9pPr marL="3886200" indent="-228600" eaLnBrk="0" fontAlgn="base" hangingPunct="0">
              <a:spcBef>
                <a:spcPct val="0"/>
              </a:spcBef>
              <a:spcAft>
                <a:spcPct val="0"/>
              </a:spcAft>
              <a:defRPr sz="2900">
                <a:solidFill>
                  <a:schemeClr val="bg2"/>
                </a:solidFill>
                <a:latin typeface="Segoe Semibold"/>
                <a:ea typeface="SimSun" pitchFamily="2" charset="-122"/>
              </a:defRPr>
            </a:lvl9pPr>
          </a:lstStyle>
          <a:p>
            <a:pPr eaLnBrk="1" hangingPunct="1"/>
            <a:r>
              <a:rPr lang="en-US" sz="1900" b="1">
                <a:solidFill>
                  <a:srgbClr val="000000"/>
                </a:solidFill>
                <a:latin typeface="Calibri" pitchFamily="34" charset="0"/>
              </a:rPr>
              <a:t>Apple</a:t>
            </a:r>
            <a:r>
              <a:rPr lang="en-US" sz="1900">
                <a:solidFill>
                  <a:srgbClr val="000000"/>
                </a:solidFill>
                <a:latin typeface="Calibri" pitchFamily="34" charset="0"/>
              </a:rPr>
              <a:t> trees take four to five years to produce their first fruit…</a:t>
            </a:r>
          </a:p>
        </p:txBody>
      </p:sp>
      <p:sp>
        <p:nvSpPr>
          <p:cNvPr id="11" name="Flowchart: Document 10"/>
          <p:cNvSpPr/>
          <p:nvPr/>
        </p:nvSpPr>
        <p:spPr bwMode="auto">
          <a:xfrm>
            <a:off x="3401220" y="1965678"/>
            <a:ext cx="5082646" cy="690210"/>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37009" rIns="0" bIns="37009" anchor="ctr"/>
          <a:lstStyle/>
          <a:p>
            <a:pPr algn="ctr" defTabSz="738922"/>
            <a:r>
              <a:rPr lang="en-US">
                <a:solidFill>
                  <a:schemeClr val="bg1"/>
                </a:solidFill>
                <a:latin typeface="Segoe UI" pitchFamily="34" charset="0"/>
                <a:cs typeface="Segoe UI" pitchFamily="34" charset="0"/>
              </a:rPr>
              <a:t> </a:t>
            </a:r>
            <a:r>
              <a:rPr lang="en-US" sz="1900" b="1">
                <a:solidFill>
                  <a:srgbClr val="000000"/>
                </a:solidFill>
              </a:rPr>
              <a:t>Microsoft’s</a:t>
            </a:r>
            <a:r>
              <a:rPr lang="en-US" sz="1900">
                <a:solidFill>
                  <a:srgbClr val="000000"/>
                </a:solidFill>
              </a:rPr>
              <a:t> new </a:t>
            </a:r>
            <a:r>
              <a:rPr lang="en-US" sz="1900">
                <a:solidFill>
                  <a:srgbClr val="C00000"/>
                </a:solidFill>
              </a:rPr>
              <a:t>operating system</a:t>
            </a:r>
            <a:r>
              <a:rPr lang="en-US" sz="1900">
                <a:solidFill>
                  <a:srgbClr val="000000"/>
                </a:solidFill>
              </a:rPr>
              <a:t>, </a:t>
            </a:r>
            <a:r>
              <a:rPr lang="en-US" sz="1900">
                <a:solidFill>
                  <a:srgbClr val="C00000"/>
                </a:solidFill>
              </a:rPr>
              <a:t>Windows 8</a:t>
            </a:r>
            <a:r>
              <a:rPr lang="en-US" sz="1900">
                <a:solidFill>
                  <a:srgbClr val="000000"/>
                </a:solidFill>
              </a:rPr>
              <a:t>, is a PC </a:t>
            </a:r>
            <a:r>
              <a:rPr lang="en-US" sz="1900">
                <a:solidFill>
                  <a:srgbClr val="C00000"/>
                </a:solidFill>
              </a:rPr>
              <a:t>operating system</a:t>
            </a:r>
            <a:r>
              <a:rPr lang="en-US" sz="1900">
                <a:solidFill>
                  <a:srgbClr val="000000"/>
                </a:solidFill>
              </a:rPr>
              <a:t> for the </a:t>
            </a:r>
            <a:r>
              <a:rPr lang="en-US" sz="1900">
                <a:solidFill>
                  <a:srgbClr val="C00000"/>
                </a:solidFill>
              </a:rPr>
              <a:t>tablet</a:t>
            </a:r>
            <a:r>
              <a:rPr lang="en-US" sz="1900">
                <a:solidFill>
                  <a:srgbClr val="000000"/>
                </a:solidFill>
              </a:rPr>
              <a:t> age …</a:t>
            </a:r>
            <a:endParaRPr lang="en-US" sz="1900">
              <a:solidFill>
                <a:schemeClr val="bg1"/>
              </a:solidFill>
              <a:latin typeface="Segoe UI" pitchFamily="34" charset="0"/>
              <a:cs typeface="Segoe UI" pitchFamily="34" charset="0"/>
            </a:endParaRPr>
          </a:p>
        </p:txBody>
      </p:sp>
      <p:sp>
        <p:nvSpPr>
          <p:cNvPr id="12" name="Flowchart: Document 11"/>
          <p:cNvSpPr/>
          <p:nvPr/>
        </p:nvSpPr>
        <p:spPr bwMode="auto">
          <a:xfrm>
            <a:off x="3401220" y="4170892"/>
            <a:ext cx="5082646" cy="567972"/>
          </a:xfrm>
          <a:prstGeom prst="flowChartDocument">
            <a:avLst/>
          </a:prstGeom>
          <a:solidFill>
            <a:srgbClr val="92D05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p>
            <a:pPr algn="ctr" defTabSz="739963">
              <a:defRPr/>
            </a:pPr>
            <a:r>
              <a:rPr lang="en-US" sz="1900" dirty="0"/>
              <a:t>CEO Meg Whitman said that </a:t>
            </a:r>
            <a:r>
              <a:rPr lang="en-US" sz="1900" b="1" dirty="0"/>
              <a:t>HP</a:t>
            </a:r>
            <a:r>
              <a:rPr lang="en-US" sz="1900" dirty="0"/>
              <a:t> is focusing on </a:t>
            </a:r>
            <a:r>
              <a:rPr lang="en-US" sz="1900" dirty="0">
                <a:solidFill>
                  <a:srgbClr val="C00000"/>
                </a:solidFill>
              </a:rPr>
              <a:t>Windows 8</a:t>
            </a:r>
            <a:r>
              <a:rPr lang="en-US" sz="1900" dirty="0"/>
              <a:t> for its </a:t>
            </a:r>
            <a:r>
              <a:rPr lang="en-US" sz="1900" dirty="0">
                <a:solidFill>
                  <a:srgbClr val="C00000"/>
                </a:solidFill>
              </a:rPr>
              <a:t>tablet</a:t>
            </a:r>
            <a:r>
              <a:rPr lang="en-US" sz="1900" dirty="0"/>
              <a:t> strategy </a:t>
            </a:r>
          </a:p>
        </p:txBody>
      </p:sp>
      <p:sp>
        <p:nvSpPr>
          <p:cNvPr id="13" name="Flowchart: Document 12"/>
          <p:cNvSpPr/>
          <p:nvPr/>
        </p:nvSpPr>
        <p:spPr bwMode="auto">
          <a:xfrm>
            <a:off x="3401061" y="4869303"/>
            <a:ext cx="5082539" cy="649609"/>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4017" tIns="37009" rIns="74017" bIns="37009" anchor="ctr"/>
          <a:lstStyle>
            <a:lvl1pPr defTabSz="912813" eaLnBrk="0" hangingPunct="0">
              <a:defRPr sz="2900">
                <a:solidFill>
                  <a:schemeClr val="bg2"/>
                </a:solidFill>
                <a:latin typeface="Segoe Semibold"/>
                <a:ea typeface="SimSun" pitchFamily="2" charset="-122"/>
              </a:defRPr>
            </a:lvl1pPr>
            <a:lvl2pPr marL="742950" indent="-285750" defTabSz="912813" eaLnBrk="0" hangingPunct="0">
              <a:defRPr sz="2900">
                <a:solidFill>
                  <a:schemeClr val="bg2"/>
                </a:solidFill>
                <a:latin typeface="Segoe Semibold"/>
                <a:ea typeface="SimSun" pitchFamily="2" charset="-122"/>
              </a:defRPr>
            </a:lvl2pPr>
            <a:lvl3pPr marL="1143000" indent="-228600" defTabSz="912813" eaLnBrk="0" hangingPunct="0">
              <a:defRPr sz="2900">
                <a:solidFill>
                  <a:schemeClr val="bg2"/>
                </a:solidFill>
                <a:latin typeface="Segoe Semibold"/>
                <a:ea typeface="SimSun" pitchFamily="2" charset="-122"/>
              </a:defRPr>
            </a:lvl3pPr>
            <a:lvl4pPr marL="1600200" indent="-228600" defTabSz="912813" eaLnBrk="0" hangingPunct="0">
              <a:defRPr sz="2900">
                <a:solidFill>
                  <a:schemeClr val="bg2"/>
                </a:solidFill>
                <a:latin typeface="Segoe Semibold"/>
                <a:ea typeface="SimSun" pitchFamily="2" charset="-122"/>
              </a:defRPr>
            </a:lvl4pPr>
            <a:lvl5pPr marL="2057400" indent="-228600" defTabSz="912813" eaLnBrk="0" hangingPunct="0">
              <a:defRPr sz="2900">
                <a:solidFill>
                  <a:schemeClr val="bg2"/>
                </a:solidFill>
                <a:latin typeface="Segoe Semibold"/>
                <a:ea typeface="SimSun" pitchFamily="2" charset="-122"/>
              </a:defRPr>
            </a:lvl5pPr>
            <a:lvl6pPr marL="2514600" indent="-228600" defTabSz="912813" eaLnBrk="0" fontAlgn="base" hangingPunct="0">
              <a:spcBef>
                <a:spcPct val="0"/>
              </a:spcBef>
              <a:spcAft>
                <a:spcPct val="0"/>
              </a:spcAft>
              <a:defRPr sz="2900">
                <a:solidFill>
                  <a:schemeClr val="bg2"/>
                </a:solidFill>
                <a:latin typeface="Segoe Semibold"/>
                <a:ea typeface="SimSun" pitchFamily="2" charset="-122"/>
              </a:defRPr>
            </a:lvl6pPr>
            <a:lvl7pPr marL="2971800" indent="-228600" defTabSz="912813" eaLnBrk="0" fontAlgn="base" hangingPunct="0">
              <a:spcBef>
                <a:spcPct val="0"/>
              </a:spcBef>
              <a:spcAft>
                <a:spcPct val="0"/>
              </a:spcAft>
              <a:defRPr sz="2900">
                <a:solidFill>
                  <a:schemeClr val="bg2"/>
                </a:solidFill>
                <a:latin typeface="Segoe Semibold"/>
                <a:ea typeface="SimSun" pitchFamily="2" charset="-122"/>
              </a:defRPr>
            </a:lvl7pPr>
            <a:lvl8pPr marL="3429000" indent="-228600" defTabSz="912813" eaLnBrk="0" fontAlgn="base" hangingPunct="0">
              <a:spcBef>
                <a:spcPct val="0"/>
              </a:spcBef>
              <a:spcAft>
                <a:spcPct val="0"/>
              </a:spcAft>
              <a:defRPr sz="2900">
                <a:solidFill>
                  <a:schemeClr val="bg2"/>
                </a:solidFill>
                <a:latin typeface="Segoe Semibold"/>
                <a:ea typeface="SimSun" pitchFamily="2" charset="-122"/>
              </a:defRPr>
            </a:lvl8pPr>
            <a:lvl9pPr marL="3886200" indent="-228600" defTabSz="912813" eaLnBrk="0" fontAlgn="base" hangingPunct="0">
              <a:spcBef>
                <a:spcPct val="0"/>
              </a:spcBef>
              <a:spcAft>
                <a:spcPct val="0"/>
              </a:spcAft>
              <a:defRPr sz="2900">
                <a:solidFill>
                  <a:schemeClr val="bg2"/>
                </a:solidFill>
                <a:latin typeface="Segoe Semibold"/>
                <a:ea typeface="SimSun" pitchFamily="2" charset="-122"/>
              </a:defRPr>
            </a:lvl9pPr>
          </a:lstStyle>
          <a:p>
            <a:pPr algn="ctr" eaLnBrk="1" hangingPunct="1"/>
            <a:r>
              <a:rPr lang="en-US" sz="1900">
                <a:solidFill>
                  <a:srgbClr val="000000"/>
                </a:solidFill>
                <a:latin typeface="Calibri" pitchFamily="34" charset="0"/>
              </a:rPr>
              <a:t>Audi is offering a racing version of its hottest TT model: a 380 </a:t>
            </a:r>
            <a:r>
              <a:rPr lang="en-US" sz="1900" b="1">
                <a:solidFill>
                  <a:srgbClr val="000000"/>
                </a:solidFill>
                <a:latin typeface="Calibri" pitchFamily="34" charset="0"/>
              </a:rPr>
              <a:t>HP</a:t>
            </a:r>
            <a:r>
              <a:rPr lang="en-US" sz="1900">
                <a:solidFill>
                  <a:srgbClr val="000000"/>
                </a:solidFill>
                <a:latin typeface="Calibri" pitchFamily="34" charset="0"/>
              </a:rPr>
              <a:t>, front-wheel …</a:t>
            </a:r>
          </a:p>
        </p:txBody>
      </p:sp>
      <p:sp>
        <p:nvSpPr>
          <p:cNvPr id="33" name="Content Placeholder 5"/>
          <p:cNvSpPr txBox="1">
            <a:spLocks/>
          </p:cNvSpPr>
          <p:nvPr/>
        </p:nvSpPr>
        <p:spPr>
          <a:xfrm>
            <a:off x="1137708" y="2844800"/>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36" name="Straight Connector 35"/>
          <p:cNvCxnSpPr>
            <a:stCxn id="33" idx="3"/>
          </p:cNvCxnSpPr>
          <p:nvPr/>
        </p:nvCxnSpPr>
        <p:spPr>
          <a:xfrm flipV="1">
            <a:off x="2387866" y="3042356"/>
            <a:ext cx="1013354" cy="111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Content Placeholder 5"/>
          <p:cNvSpPr txBox="1">
            <a:spLocks/>
          </p:cNvSpPr>
          <p:nvPr/>
        </p:nvSpPr>
        <p:spPr>
          <a:xfrm>
            <a:off x="1137708" y="2112611"/>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17" name="Straight Connector 16"/>
          <p:cNvCxnSpPr>
            <a:stCxn id="16" idx="3"/>
          </p:cNvCxnSpPr>
          <p:nvPr/>
        </p:nvCxnSpPr>
        <p:spPr>
          <a:xfrm flipV="1">
            <a:off x="2387866" y="2310166"/>
            <a:ext cx="1013354" cy="11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000375" y="3053469"/>
            <a:ext cx="400844" cy="700087"/>
          </a:xfrm>
          <a:custGeom>
            <a:avLst/>
            <a:gdLst>
              <a:gd name="connsiteX0" fmla="*/ 755904 w 755904"/>
              <a:gd name="connsiteY0" fmla="*/ 0 h 950976"/>
              <a:gd name="connsiteX1" fmla="*/ 0 w 755904"/>
              <a:gd name="connsiteY1" fmla="*/ 512064 h 950976"/>
              <a:gd name="connsiteX2" fmla="*/ 755904 w 755904"/>
              <a:gd name="connsiteY2" fmla="*/ 950976 h 950976"/>
            </a:gdLst>
            <a:ahLst/>
            <a:cxnLst>
              <a:cxn ang="0">
                <a:pos x="connsiteX0" y="connsiteY0"/>
              </a:cxn>
              <a:cxn ang="0">
                <a:pos x="connsiteX1" y="connsiteY1"/>
              </a:cxn>
              <a:cxn ang="0">
                <a:pos x="connsiteX2" y="connsiteY2"/>
              </a:cxn>
            </a:cxnLst>
            <a:rect l="l" t="t" r="r" b="b"/>
            <a:pathLst>
              <a:path w="755904" h="950976">
                <a:moveTo>
                  <a:pt x="755904" y="0"/>
                </a:moveTo>
                <a:cubicBezTo>
                  <a:pt x="377952" y="176784"/>
                  <a:pt x="0" y="353568"/>
                  <a:pt x="0" y="512064"/>
                </a:cubicBezTo>
                <a:cubicBezTo>
                  <a:pt x="0" y="670560"/>
                  <a:pt x="636016" y="875792"/>
                  <a:pt x="755904" y="950976"/>
                </a:cubicBezTo>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4021" tIns="37010" rIns="74021" bIns="37010" anchor="ctr"/>
          <a:lstStyle/>
          <a:p>
            <a:pPr algn="ctr">
              <a:defRPr/>
            </a:pPr>
            <a:endParaRPr lang="en-US"/>
          </a:p>
        </p:txBody>
      </p:sp>
      <p:sp>
        <p:nvSpPr>
          <p:cNvPr id="20" name="Content Placeholder 5"/>
          <p:cNvSpPr txBox="1">
            <a:spLocks/>
          </p:cNvSpPr>
          <p:nvPr/>
        </p:nvSpPr>
        <p:spPr>
          <a:xfrm>
            <a:off x="1137708" y="4257323"/>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True</a:t>
            </a:r>
          </a:p>
        </p:txBody>
      </p:sp>
      <p:cxnSp>
        <p:nvCxnSpPr>
          <p:cNvPr id="21" name="Straight Connector 20"/>
          <p:cNvCxnSpPr>
            <a:stCxn id="20" idx="3"/>
          </p:cNvCxnSpPr>
          <p:nvPr/>
        </p:nvCxnSpPr>
        <p:spPr>
          <a:xfrm flipV="1">
            <a:off x="2387866" y="4454878"/>
            <a:ext cx="1013354" cy="111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000375" y="3764669"/>
            <a:ext cx="400844" cy="701322"/>
          </a:xfrm>
          <a:custGeom>
            <a:avLst/>
            <a:gdLst>
              <a:gd name="connsiteX0" fmla="*/ 755904 w 755904"/>
              <a:gd name="connsiteY0" fmla="*/ 0 h 950976"/>
              <a:gd name="connsiteX1" fmla="*/ 0 w 755904"/>
              <a:gd name="connsiteY1" fmla="*/ 512064 h 950976"/>
              <a:gd name="connsiteX2" fmla="*/ 755904 w 755904"/>
              <a:gd name="connsiteY2" fmla="*/ 950976 h 950976"/>
            </a:gdLst>
            <a:ahLst/>
            <a:cxnLst>
              <a:cxn ang="0">
                <a:pos x="connsiteX0" y="connsiteY0"/>
              </a:cxn>
              <a:cxn ang="0">
                <a:pos x="connsiteX1" y="connsiteY1"/>
              </a:cxn>
              <a:cxn ang="0">
                <a:pos x="connsiteX2" y="connsiteY2"/>
              </a:cxn>
            </a:cxnLst>
            <a:rect l="l" t="t" r="r" b="b"/>
            <a:pathLst>
              <a:path w="755904" h="950976">
                <a:moveTo>
                  <a:pt x="755904" y="0"/>
                </a:moveTo>
                <a:cubicBezTo>
                  <a:pt x="377952" y="176784"/>
                  <a:pt x="0" y="353568"/>
                  <a:pt x="0" y="512064"/>
                </a:cubicBezTo>
                <a:cubicBezTo>
                  <a:pt x="0" y="670560"/>
                  <a:pt x="636016" y="875792"/>
                  <a:pt x="755904" y="950976"/>
                </a:cubicBezTo>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4021" tIns="37010" rIns="74021" bIns="37010" anchor="ctr"/>
          <a:lstStyle/>
          <a:p>
            <a:pPr algn="ctr">
              <a:defRPr/>
            </a:pPr>
            <a:endParaRPr lang="en-US"/>
          </a:p>
        </p:txBody>
      </p:sp>
      <p:sp>
        <p:nvSpPr>
          <p:cNvPr id="22" name="Freeform 21"/>
          <p:cNvSpPr/>
          <p:nvPr/>
        </p:nvSpPr>
        <p:spPr>
          <a:xfrm>
            <a:off x="3000375" y="4465991"/>
            <a:ext cx="400844" cy="700087"/>
          </a:xfrm>
          <a:custGeom>
            <a:avLst/>
            <a:gdLst>
              <a:gd name="connsiteX0" fmla="*/ 755904 w 755904"/>
              <a:gd name="connsiteY0" fmla="*/ 0 h 950976"/>
              <a:gd name="connsiteX1" fmla="*/ 0 w 755904"/>
              <a:gd name="connsiteY1" fmla="*/ 512064 h 950976"/>
              <a:gd name="connsiteX2" fmla="*/ 755904 w 755904"/>
              <a:gd name="connsiteY2" fmla="*/ 950976 h 950976"/>
            </a:gdLst>
            <a:ahLst/>
            <a:cxnLst>
              <a:cxn ang="0">
                <a:pos x="connsiteX0" y="connsiteY0"/>
              </a:cxn>
              <a:cxn ang="0">
                <a:pos x="connsiteX1" y="connsiteY1"/>
              </a:cxn>
              <a:cxn ang="0">
                <a:pos x="connsiteX2" y="connsiteY2"/>
              </a:cxn>
            </a:cxnLst>
            <a:rect l="l" t="t" r="r" b="b"/>
            <a:pathLst>
              <a:path w="755904" h="950976">
                <a:moveTo>
                  <a:pt x="755904" y="0"/>
                </a:moveTo>
                <a:cubicBezTo>
                  <a:pt x="377952" y="176784"/>
                  <a:pt x="0" y="353568"/>
                  <a:pt x="0" y="512064"/>
                </a:cubicBezTo>
                <a:cubicBezTo>
                  <a:pt x="0" y="670560"/>
                  <a:pt x="636016" y="875792"/>
                  <a:pt x="755904" y="950976"/>
                </a:cubicBezTo>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4021" tIns="37010" rIns="74021" bIns="37010" anchor="ctr"/>
          <a:lstStyle/>
          <a:p>
            <a:pPr algn="ctr">
              <a:defRPr/>
            </a:pPr>
            <a:endParaRPr lang="en-US"/>
          </a:p>
        </p:txBody>
      </p:sp>
      <p:cxnSp>
        <p:nvCxnSpPr>
          <p:cNvPr id="23" name="Straight Connector 22"/>
          <p:cNvCxnSpPr/>
          <p:nvPr/>
        </p:nvCxnSpPr>
        <p:spPr>
          <a:xfrm flipV="1">
            <a:off x="2489729" y="3749852"/>
            <a:ext cx="911490" cy="1481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Content Placeholder 5"/>
          <p:cNvSpPr txBox="1">
            <a:spLocks/>
          </p:cNvSpPr>
          <p:nvPr/>
        </p:nvSpPr>
        <p:spPr>
          <a:xfrm>
            <a:off x="1137708" y="3556000"/>
            <a:ext cx="1250157"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False</a:t>
            </a:r>
          </a:p>
        </p:txBody>
      </p:sp>
      <p:sp>
        <p:nvSpPr>
          <p:cNvPr id="26" name="Content Placeholder 5"/>
          <p:cNvSpPr txBox="1">
            <a:spLocks/>
          </p:cNvSpPr>
          <p:nvPr/>
        </p:nvSpPr>
        <p:spPr>
          <a:xfrm>
            <a:off x="1087438" y="4957411"/>
            <a:ext cx="1248833" cy="417336"/>
          </a:xfrm>
          <a:prstGeom prst="rect">
            <a:avLst/>
          </a:prstGeom>
        </p:spPr>
        <p:txBody>
          <a:bodyPr lIns="88825" tIns="44412" rIns="88825" bIns="44412">
            <a:normAutofit fontScale="85000" lnSpcReduction="20000"/>
          </a:bodyPr>
          <a:lstStyle>
            <a:lvl1pPr marL="329184" indent="-329184" algn="l" rtl="0" eaLnBrk="1" latinLnBrk="0" hangingPunct="1">
              <a:spcBef>
                <a:spcPts val="696"/>
              </a:spcBef>
              <a:buClr>
                <a:schemeClr val="accent1"/>
              </a:buClr>
              <a:buSzPct val="85000"/>
              <a:buFont typeface="Wingdings 2"/>
              <a:buChar char=""/>
              <a:defRPr kumimoji="0" sz="3100" kern="1200">
                <a:solidFill>
                  <a:schemeClr val="tx1"/>
                </a:solidFill>
                <a:latin typeface="+mn-lt"/>
                <a:ea typeface="+mn-ea"/>
                <a:cs typeface="+mn-cs"/>
              </a:defRPr>
            </a:lvl1pPr>
            <a:lvl2pPr marL="658368" indent="-274320" algn="l" rtl="0" eaLnBrk="1" latinLnBrk="0" hangingPunct="1">
              <a:spcBef>
                <a:spcPts val="444"/>
              </a:spcBef>
              <a:buClr>
                <a:schemeClr val="accent2"/>
              </a:buClr>
              <a:buSzPct val="85000"/>
              <a:buFont typeface="Wingdings 2"/>
              <a:buChar char=""/>
              <a:defRPr kumimoji="0" sz="2900" kern="1200">
                <a:solidFill>
                  <a:schemeClr val="tx1"/>
                </a:solidFill>
                <a:latin typeface="+mn-lt"/>
                <a:ea typeface="+mn-ea"/>
                <a:cs typeface="+mn-cs"/>
              </a:defRPr>
            </a:lvl2pPr>
            <a:lvl3pPr marL="987552" indent="-274320" algn="l" rtl="0" eaLnBrk="1" latinLnBrk="0" hangingPunct="1">
              <a:spcBef>
                <a:spcPts val="444"/>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316736" indent="-274320" algn="l" rtl="0" eaLnBrk="1" latinLnBrk="0" hangingPunct="1">
              <a:spcBef>
                <a:spcPts val="444"/>
              </a:spcBef>
              <a:buClr>
                <a:schemeClr val="accent3"/>
              </a:buClr>
              <a:buSzPct val="80000"/>
              <a:buFont typeface="Wingdings 2"/>
              <a:buChar char=""/>
              <a:defRPr kumimoji="0" sz="2400" kern="1200">
                <a:solidFill>
                  <a:schemeClr val="tx1"/>
                </a:solidFill>
                <a:latin typeface="+mn-lt"/>
                <a:ea typeface="+mn-ea"/>
                <a:cs typeface="+mn-cs"/>
              </a:defRPr>
            </a:lvl4pPr>
            <a:lvl5pPr marL="1645920" indent="-274320" algn="l" rtl="0" eaLnBrk="1" latinLnBrk="0" hangingPunct="1">
              <a:spcBef>
                <a:spcPts val="444"/>
              </a:spcBef>
              <a:buClr>
                <a:schemeClr val="accent3"/>
              </a:buClr>
              <a:buFontTx/>
              <a:buChar char="o"/>
              <a:defRPr kumimoji="0" sz="2400" kern="1200">
                <a:solidFill>
                  <a:schemeClr val="tx1"/>
                </a:solidFill>
                <a:latin typeface="+mn-lt"/>
                <a:ea typeface="+mn-ea"/>
                <a:cs typeface="+mn-cs"/>
              </a:defRPr>
            </a:lvl5pPr>
            <a:lvl6pPr marL="1975104" indent="-274320" algn="l" rtl="0" eaLnBrk="1" latinLnBrk="0" hangingPunct="1">
              <a:spcBef>
                <a:spcPts val="444"/>
              </a:spcBef>
              <a:buClr>
                <a:schemeClr val="accent3"/>
              </a:buClr>
              <a:buChar char="•"/>
              <a:defRPr kumimoji="0" sz="2200" kern="1200" baseline="0">
                <a:solidFill>
                  <a:schemeClr val="tx1"/>
                </a:solidFill>
                <a:latin typeface="+mn-lt"/>
                <a:ea typeface="+mn-ea"/>
                <a:cs typeface="+mn-cs"/>
              </a:defRPr>
            </a:lvl6pPr>
            <a:lvl7pPr marL="2304288" indent="-274320" algn="l" rtl="0" eaLnBrk="1" latinLnBrk="0" hangingPunct="1">
              <a:spcBef>
                <a:spcPts val="444"/>
              </a:spcBef>
              <a:buClr>
                <a:schemeClr val="accent2"/>
              </a:buClr>
              <a:buChar char="•"/>
              <a:defRPr kumimoji="0" sz="2200" kern="1200">
                <a:solidFill>
                  <a:schemeClr val="tx1"/>
                </a:solidFill>
                <a:latin typeface="+mn-lt"/>
                <a:ea typeface="+mn-ea"/>
                <a:cs typeface="+mn-cs"/>
              </a:defRPr>
            </a:lvl7pPr>
            <a:lvl8pPr marL="2633472" indent="-274320" algn="l" rtl="0" eaLnBrk="1" latinLnBrk="0" hangingPunct="1">
              <a:spcBef>
                <a:spcPts val="444"/>
              </a:spcBef>
              <a:buClr>
                <a:schemeClr val="accent1">
                  <a:tint val="60000"/>
                </a:schemeClr>
              </a:buClr>
              <a:buChar char="•"/>
              <a:defRPr kumimoji="0" sz="2200" kern="1200">
                <a:solidFill>
                  <a:schemeClr val="tx1"/>
                </a:solidFill>
                <a:latin typeface="+mn-lt"/>
                <a:ea typeface="+mn-ea"/>
                <a:cs typeface="+mn-cs"/>
              </a:defRPr>
            </a:lvl8pPr>
            <a:lvl9pPr marL="2962656" indent="-274320" algn="l" rtl="0" eaLnBrk="1" latinLnBrk="0" hangingPunct="1">
              <a:spcBef>
                <a:spcPts val="444"/>
              </a:spcBef>
              <a:buClr>
                <a:schemeClr val="accent2">
                  <a:tint val="60000"/>
                </a:schemeClr>
              </a:buClr>
              <a:buChar char="•"/>
              <a:defRPr kumimoji="0" sz="2200" kern="1200">
                <a:solidFill>
                  <a:schemeClr val="tx1"/>
                </a:solidFill>
                <a:latin typeface="+mn-lt"/>
                <a:ea typeface="+mn-ea"/>
                <a:cs typeface="+mn-cs"/>
              </a:defRPr>
            </a:lvl9pPr>
          </a:lstStyle>
          <a:p>
            <a:pPr marL="310887" lvl="1" indent="0">
              <a:buNone/>
              <a:defRPr/>
            </a:pPr>
            <a:r>
              <a:rPr lang="en-US" dirty="0" smtClean="0"/>
              <a:t>False</a:t>
            </a:r>
          </a:p>
        </p:txBody>
      </p:sp>
      <p:sp>
        <p:nvSpPr>
          <p:cNvPr id="2" name="Content Placeholder 1"/>
          <p:cNvSpPr>
            <a:spLocks noGrp="1"/>
          </p:cNvSpPr>
          <p:nvPr>
            <p:ph sz="quarter" idx="1"/>
          </p:nvPr>
        </p:nvSpPr>
        <p:spPr>
          <a:xfrm>
            <a:off x="412750" y="912813"/>
            <a:ext cx="5715000" cy="332399"/>
          </a:xfrm>
        </p:spPr>
        <p:txBody>
          <a:bodyPr/>
          <a:lstStyle/>
          <a:p>
            <a:r>
              <a:rPr lang="en-US" dirty="0" smtClean="0"/>
              <a:t>Interdependency</a:t>
            </a:r>
            <a:endParaRPr lang="en-US" dirty="0"/>
          </a:p>
        </p:txBody>
      </p:sp>
    </p:spTree>
    <p:extLst>
      <p:ext uri="{BB962C8B-B14F-4D97-AF65-F5344CB8AC3E}">
        <p14:creationId xmlns:p14="http://schemas.microsoft.com/office/powerpoint/2010/main" val="3735355349"/>
      </p:ext>
    </p:extLst>
  </p:cSld>
  <p:clrMapOvr>
    <a:masterClrMapping/>
  </p:clrMapOvr>
  <p:transition advTm="30693">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Text Placeholder 2"/>
          <p:cNvSpPr>
            <a:spLocks noGrp="1"/>
          </p:cNvSpPr>
          <p:nvPr>
            <p:ph type="body" sz="quarter" idx="10"/>
          </p:nvPr>
        </p:nvSpPr>
        <p:spPr>
          <a:xfrm>
            <a:off x="389436" y="1351284"/>
            <a:ext cx="8363938" cy="3734869"/>
          </a:xfrm>
        </p:spPr>
        <p:txBody>
          <a:bodyPr/>
          <a:lstStyle/>
          <a:p>
            <a:r>
              <a:rPr lang="en-US" dirty="0" smtClean="0">
                <a:solidFill>
                  <a:srgbClr val="FFC000"/>
                </a:solidFill>
              </a:rPr>
              <a:t>Entity semantics Mining</a:t>
            </a:r>
          </a:p>
          <a:p>
            <a:r>
              <a:rPr lang="en-US" dirty="0" smtClean="0"/>
              <a:t>Earlier efforts</a:t>
            </a:r>
          </a:p>
          <a:p>
            <a:r>
              <a:rPr lang="en-US" dirty="0" smtClean="0"/>
              <a:t>Data-driven approaches</a:t>
            </a:r>
          </a:p>
          <a:p>
            <a:pPr lvl="1"/>
            <a:r>
              <a:rPr lang="en-US" dirty="0" smtClean="0"/>
              <a:t>Case Study 1: Entity synonyms</a:t>
            </a:r>
          </a:p>
          <a:p>
            <a:pPr lvl="1"/>
            <a:r>
              <a:rPr lang="en-US" dirty="0" smtClean="0"/>
              <a:t>Case Study 2: Entity attribute discovery</a:t>
            </a:r>
          </a:p>
          <a:p>
            <a:pPr lvl="1"/>
            <a:r>
              <a:rPr lang="en-US" dirty="0" smtClean="0"/>
              <a:t>Case Study 3: Entity augmentation</a:t>
            </a:r>
          </a:p>
          <a:p>
            <a:pPr lvl="1"/>
            <a:r>
              <a:rPr lang="en-US" dirty="0" smtClean="0"/>
              <a:t>Case Study 4: Entity linking</a:t>
            </a:r>
          </a:p>
          <a:p>
            <a:pPr lvl="1"/>
            <a:r>
              <a:rPr lang="en-US" dirty="0" smtClean="0"/>
              <a:t>Case Study 5: Entity tagging</a:t>
            </a:r>
          </a:p>
          <a:p>
            <a:r>
              <a:rPr lang="en-US" dirty="0" smtClean="0"/>
              <a:t>Outlook and challenges</a:t>
            </a:r>
          </a:p>
          <a:p>
            <a:pPr marL="0" indent="0">
              <a:buNone/>
            </a:pPr>
            <a:endParaRPr lang="en-US" dirty="0" smtClean="0"/>
          </a:p>
        </p:txBody>
      </p:sp>
    </p:spTree>
    <p:extLst>
      <p:ext uri="{BB962C8B-B14F-4D97-AF65-F5344CB8AC3E}">
        <p14:creationId xmlns:p14="http://schemas.microsoft.com/office/powerpoint/2010/main" val="358682995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cs typeface="+mj-cs"/>
              </a:rPr>
              <a:t>Modeling using Graph (</a:t>
            </a:r>
            <a:r>
              <a:rPr lang="en-US" dirty="0" err="1" smtClean="0">
                <a:cs typeface="+mj-cs"/>
              </a:rPr>
              <a:t>MentionRank</a:t>
            </a:r>
            <a:r>
              <a:rPr lang="en-US" dirty="0" smtClean="0">
                <a:cs typeface="+mj-cs"/>
              </a:rPr>
              <a:t>)</a:t>
            </a:r>
            <a:endParaRPr lang="en-US" dirty="0">
              <a:cs typeface="+mj-cs"/>
            </a:endParaRPr>
          </a:p>
        </p:txBody>
      </p:sp>
      <p:sp>
        <p:nvSpPr>
          <p:cNvPr id="31749" name="Content Placeholder 4"/>
          <p:cNvSpPr>
            <a:spLocks noGrp="1"/>
          </p:cNvSpPr>
          <p:nvPr>
            <p:ph sz="half" idx="2"/>
          </p:nvPr>
        </p:nvSpPr>
        <p:spPr/>
        <p:txBody>
          <a:bodyPr/>
          <a:lstStyle/>
          <a:p>
            <a:pPr eaLnBrk="1" hangingPunct="1"/>
            <a:endParaRPr lang="en-US" smtClean="0"/>
          </a:p>
          <a:p>
            <a:pPr eaLnBrk="1" hangingPunct="1"/>
            <a:endParaRPr lang="en-US" smtClean="0"/>
          </a:p>
        </p:txBody>
      </p:sp>
      <p:sp>
        <p:nvSpPr>
          <p:cNvPr id="7" name="Content Placeholder 6"/>
          <p:cNvSpPr>
            <a:spLocks noGrp="1"/>
          </p:cNvSpPr>
          <p:nvPr>
            <p:ph sz="quarter" idx="4"/>
          </p:nvPr>
        </p:nvSpPr>
        <p:spPr>
          <a:xfrm>
            <a:off x="412749" y="1381769"/>
            <a:ext cx="4677833" cy="3274743"/>
          </a:xfrm>
        </p:spPr>
        <p:txBody>
          <a:bodyPr/>
          <a:lstStyle/>
          <a:p>
            <a:r>
              <a:rPr lang="en-US" sz="2800" dirty="0" smtClean="0">
                <a:solidFill>
                  <a:srgbClr val="FFC000"/>
                </a:solidFill>
              </a:rPr>
              <a:t>Prior score of each candidate mention</a:t>
            </a:r>
            <a:r>
              <a:rPr lang="en-US" sz="2800" dirty="0" smtClean="0"/>
              <a:t>: co-mention</a:t>
            </a:r>
          </a:p>
          <a:p>
            <a:r>
              <a:rPr lang="en-US" sz="2800" dirty="0" smtClean="0">
                <a:solidFill>
                  <a:srgbClr val="FFC000"/>
                </a:solidFill>
              </a:rPr>
              <a:t>Edge weight</a:t>
            </a:r>
            <a:r>
              <a:rPr lang="en-US" sz="2800" dirty="0" smtClean="0"/>
              <a:t>: context similarity</a:t>
            </a:r>
          </a:p>
          <a:p>
            <a:r>
              <a:rPr lang="en-US" sz="2800" dirty="0" smtClean="0"/>
              <a:t>Interdependency modeling using </a:t>
            </a:r>
            <a:r>
              <a:rPr lang="en-US" sz="2800" dirty="0" smtClean="0">
                <a:solidFill>
                  <a:srgbClr val="FFC000"/>
                </a:solidFill>
              </a:rPr>
              <a:t>PageRank-style propagation</a:t>
            </a:r>
            <a:endParaRPr lang="en-US" sz="2800" dirty="0">
              <a:solidFill>
                <a:srgbClr val="FFC000"/>
              </a:solidFill>
            </a:endParaRPr>
          </a:p>
        </p:txBody>
      </p:sp>
      <p:pic>
        <p:nvPicPr>
          <p:cNvPr id="317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583" y="1555461"/>
            <a:ext cx="4053417" cy="389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368291"/>
      </p:ext>
    </p:extLst>
  </p:cSld>
  <p:clrMapOvr>
    <a:masterClrMapping/>
  </p:clrMapOvr>
  <p:transition advTm="44552">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412750" y="1191626"/>
            <a:ext cx="8363938" cy="1883593"/>
          </a:xfrm>
        </p:spPr>
        <p:txBody>
          <a:bodyPr/>
          <a:lstStyle/>
          <a:p>
            <a:r>
              <a:rPr lang="en-US" dirty="0" smtClean="0"/>
              <a:t>Using content in the documents to solve hard problem</a:t>
            </a:r>
          </a:p>
          <a:p>
            <a:r>
              <a:rPr lang="en-US" dirty="0" smtClean="0"/>
              <a:t>Insights are important, algorithms are simple</a:t>
            </a:r>
          </a:p>
          <a:p>
            <a:r>
              <a:rPr lang="en-US" dirty="0" smtClean="0"/>
              <a:t>Scalability is a huge challenge</a:t>
            </a:r>
          </a:p>
          <a:p>
            <a:r>
              <a:rPr lang="en-US" dirty="0" smtClean="0"/>
              <a:t>Further details: </a:t>
            </a:r>
            <a:r>
              <a:rPr lang="en-US" dirty="0" smtClean="0">
                <a:solidFill>
                  <a:srgbClr val="FFC000"/>
                </a:solidFill>
              </a:rPr>
              <a:t>“</a:t>
            </a:r>
            <a:r>
              <a:rPr lang="en-US" dirty="0">
                <a:solidFill>
                  <a:srgbClr val="FFC000"/>
                </a:solidFill>
              </a:rPr>
              <a:t>Targeted Disambiguation of Ad-hoc, Homogeneous Sets of Named Entities”, </a:t>
            </a:r>
            <a:r>
              <a:rPr lang="en-US" dirty="0"/>
              <a:t>WWW 2012</a:t>
            </a:r>
          </a:p>
        </p:txBody>
      </p:sp>
    </p:spTree>
    <p:extLst>
      <p:ext uri="{BB962C8B-B14F-4D97-AF65-F5344CB8AC3E}">
        <p14:creationId xmlns:p14="http://schemas.microsoft.com/office/powerpoint/2010/main" val="164533424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and Challenges</a:t>
            </a:r>
            <a:endParaRPr lang="en-US" dirty="0"/>
          </a:p>
        </p:txBody>
      </p:sp>
      <p:sp>
        <p:nvSpPr>
          <p:cNvPr id="3" name="Text Placeholder 2"/>
          <p:cNvSpPr>
            <a:spLocks noGrp="1"/>
          </p:cNvSpPr>
          <p:nvPr>
            <p:ph type="body" sz="quarter" idx="10"/>
          </p:nvPr>
        </p:nvSpPr>
        <p:spPr>
          <a:xfrm>
            <a:off x="412750" y="912812"/>
            <a:ext cx="8586107" cy="5158335"/>
          </a:xfrm>
        </p:spPr>
        <p:txBody>
          <a:bodyPr/>
          <a:lstStyle/>
          <a:p>
            <a:r>
              <a:rPr lang="en-US" dirty="0" smtClean="0"/>
              <a:t>Mining semantics of entities is critical</a:t>
            </a:r>
          </a:p>
          <a:p>
            <a:pPr lvl="1"/>
            <a:r>
              <a:rPr lang="en-US" sz="2000" dirty="0" smtClean="0"/>
              <a:t>Both on the web and within the enterprise</a:t>
            </a:r>
          </a:p>
          <a:p>
            <a:pPr lvl="1"/>
            <a:r>
              <a:rPr lang="en-US" sz="2000" dirty="0" smtClean="0"/>
              <a:t>E.g., entity synonyms, entity attribute discovery, entity augmentation, entity linking</a:t>
            </a:r>
          </a:p>
          <a:p>
            <a:pPr lvl="1"/>
            <a:r>
              <a:rPr lang="en-US" sz="2000" dirty="0" smtClean="0"/>
              <a:t>Many, many more problems like this…</a:t>
            </a:r>
          </a:p>
          <a:p>
            <a:pPr marL="345283" lvl="1" indent="0">
              <a:buNone/>
            </a:pPr>
            <a:endParaRPr lang="en-US" sz="2400" dirty="0" smtClean="0"/>
          </a:p>
          <a:p>
            <a:r>
              <a:rPr lang="en-US" dirty="0" smtClean="0"/>
              <a:t>Lots of data on the web, within the enterprise</a:t>
            </a:r>
          </a:p>
          <a:p>
            <a:pPr lvl="1"/>
            <a:r>
              <a:rPr lang="en-US" sz="2000" dirty="0" smtClean="0"/>
              <a:t>Leverage the data!</a:t>
            </a:r>
          </a:p>
          <a:p>
            <a:endParaRPr lang="en-US" dirty="0" smtClean="0"/>
          </a:p>
          <a:p>
            <a:r>
              <a:rPr lang="en-US" dirty="0" smtClean="0"/>
              <a:t>Main challenges:</a:t>
            </a:r>
          </a:p>
          <a:p>
            <a:pPr lvl="1"/>
            <a:r>
              <a:rPr lang="en-US" sz="2000" dirty="0" smtClean="0"/>
              <a:t>Not complex algorithms</a:t>
            </a:r>
          </a:p>
          <a:p>
            <a:pPr lvl="1"/>
            <a:r>
              <a:rPr lang="en-US" sz="2000" dirty="0" smtClean="0"/>
              <a:t>But connecting the desired semantics with the right data (“</a:t>
            </a:r>
            <a:r>
              <a:rPr lang="en-US" sz="2000" dirty="0" smtClean="0">
                <a:solidFill>
                  <a:srgbClr val="FFC000"/>
                </a:solidFill>
              </a:rPr>
              <a:t>Statistical Semantics</a:t>
            </a:r>
            <a:r>
              <a:rPr lang="en-US" sz="2000" dirty="0" smtClean="0"/>
              <a:t>”)</a:t>
            </a:r>
          </a:p>
          <a:p>
            <a:pPr lvl="1"/>
            <a:r>
              <a:rPr lang="en-US" sz="2000" dirty="0" smtClean="0"/>
              <a:t>And </a:t>
            </a:r>
            <a:r>
              <a:rPr lang="en-US" sz="2000" dirty="0" smtClean="0">
                <a:solidFill>
                  <a:srgbClr val="FFC000"/>
                </a:solidFill>
              </a:rPr>
              <a:t>scalability</a:t>
            </a:r>
            <a:r>
              <a:rPr lang="en-US" sz="2000" dirty="0" smtClean="0"/>
              <a:t> (terabytes of query log, billions of web pages, 100s of millions of web tables, etc.)</a:t>
            </a:r>
          </a:p>
        </p:txBody>
      </p:sp>
    </p:spTree>
    <p:extLst>
      <p:ext uri="{BB962C8B-B14F-4D97-AF65-F5344CB8AC3E}">
        <p14:creationId xmlns:p14="http://schemas.microsoft.com/office/powerpoint/2010/main" val="108006281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29285" y="2494002"/>
            <a:ext cx="2803708" cy="553998"/>
          </a:xfrm>
        </p:spPr>
        <p:txBody>
          <a:bodyPr/>
          <a:lstStyle/>
          <a:p>
            <a:pPr marL="0" indent="0">
              <a:buNone/>
            </a:pPr>
            <a:r>
              <a:rPr lang="en-US" sz="4000" dirty="0" smtClean="0"/>
              <a:t>Thank you!</a:t>
            </a:r>
            <a:endParaRPr lang="en-US" sz="4000" dirty="0"/>
          </a:p>
        </p:txBody>
      </p:sp>
      <p:pic>
        <p:nvPicPr>
          <p:cNvPr id="4100" name="Picture 4" descr="C:\Users\kaushik\AppData\Local\Microsoft\Windows\Temporary Internet Files\Content.IE5\1DFHSO4U\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712" y="3048000"/>
            <a:ext cx="1362855" cy="29318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aushik Chakrabarti"/>
          <p:cNvPicPr>
            <a:picLocks noChangeAspect="1" noChangeArrowheads="1"/>
          </p:cNvPicPr>
          <p:nvPr/>
        </p:nvPicPr>
        <p:blipFill>
          <a:blip r:embed="rId3" cstate="print"/>
          <a:srcRect/>
          <a:stretch>
            <a:fillRect/>
          </a:stretch>
        </p:blipFill>
        <p:spPr bwMode="auto">
          <a:xfrm>
            <a:off x="2096399" y="1033744"/>
            <a:ext cx="685800" cy="685800"/>
          </a:xfrm>
          <a:prstGeom prst="rect">
            <a:avLst/>
          </a:prstGeom>
          <a:noFill/>
        </p:spPr>
      </p:pic>
      <p:pic>
        <p:nvPicPr>
          <p:cNvPr id="11" name="Picture 6" descr="Surajit Chaudhuri"/>
          <p:cNvPicPr>
            <a:picLocks noChangeAspect="1" noChangeArrowheads="1"/>
          </p:cNvPicPr>
          <p:nvPr/>
        </p:nvPicPr>
        <p:blipFill>
          <a:blip r:embed="rId4" cstate="print"/>
          <a:srcRect/>
          <a:stretch>
            <a:fillRect/>
          </a:stretch>
        </p:blipFill>
        <p:spPr bwMode="auto">
          <a:xfrm>
            <a:off x="7811363" y="1055515"/>
            <a:ext cx="685800" cy="685800"/>
          </a:xfrm>
          <a:prstGeom prst="rect">
            <a:avLst/>
          </a:prstGeom>
          <a:noFill/>
        </p:spPr>
      </p:pic>
      <p:pic>
        <p:nvPicPr>
          <p:cNvPr id="12" name="Picture 11" descr="Tao Cheng"/>
          <p:cNvPicPr>
            <a:picLocks noChangeAspect="1" noChangeArrowheads="1"/>
          </p:cNvPicPr>
          <p:nvPr/>
        </p:nvPicPr>
        <p:blipFill>
          <a:blip r:embed="rId5" cstate="print"/>
          <a:srcRect/>
          <a:stretch>
            <a:fillRect/>
          </a:stretch>
        </p:blipFill>
        <p:spPr bwMode="auto">
          <a:xfrm>
            <a:off x="503468" y="1011973"/>
            <a:ext cx="685800" cy="685800"/>
          </a:xfrm>
          <a:prstGeom prst="rect">
            <a:avLst/>
          </a:prstGeom>
          <a:noFill/>
        </p:spPr>
      </p:pic>
      <p:pic>
        <p:nvPicPr>
          <p:cNvPr id="13" name="Picture 12" descr="Kris Ganjam"/>
          <p:cNvPicPr>
            <a:picLocks noChangeAspect="1" noChangeArrowheads="1"/>
          </p:cNvPicPr>
          <p:nvPr/>
        </p:nvPicPr>
        <p:blipFill>
          <a:blip r:embed="rId6" cstate="print"/>
          <a:srcRect/>
          <a:stretch>
            <a:fillRect/>
          </a:stretch>
        </p:blipFill>
        <p:spPr bwMode="auto">
          <a:xfrm>
            <a:off x="3515162" y="1033743"/>
            <a:ext cx="685800" cy="685800"/>
          </a:xfrm>
          <a:prstGeom prst="rect">
            <a:avLst/>
          </a:prstGeom>
          <a:noFill/>
        </p:spPr>
      </p:pic>
      <p:pic>
        <p:nvPicPr>
          <p:cNvPr id="14" name="Picture 16" descr="Vivek Narasayya"/>
          <p:cNvPicPr>
            <a:picLocks noChangeAspect="1" noChangeArrowheads="1"/>
          </p:cNvPicPr>
          <p:nvPr/>
        </p:nvPicPr>
        <p:blipFill>
          <a:blip r:embed="rId7" cstate="print"/>
          <a:srcRect/>
          <a:stretch>
            <a:fillRect/>
          </a:stretch>
        </p:blipFill>
        <p:spPr bwMode="auto">
          <a:xfrm>
            <a:off x="6410743" y="1055516"/>
            <a:ext cx="685800" cy="685800"/>
          </a:xfrm>
          <a:prstGeom prst="rect">
            <a:avLst/>
          </a:prstGeom>
          <a:noFill/>
        </p:spPr>
      </p:pic>
      <p:pic>
        <p:nvPicPr>
          <p:cNvPr id="15" name="Picture 21" descr="\\vivek-z210\D$\Photos\Surajit15year\Zhimin.jpg"/>
          <p:cNvPicPr>
            <a:picLocks noChangeAspect="1" noChangeArrowheads="1"/>
          </p:cNvPicPr>
          <p:nvPr/>
        </p:nvPicPr>
        <p:blipFill>
          <a:blip r:embed="rId8" cstate="print"/>
          <a:srcRect/>
          <a:stretch>
            <a:fillRect/>
          </a:stretch>
        </p:blipFill>
        <p:spPr bwMode="auto">
          <a:xfrm>
            <a:off x="4979280" y="962060"/>
            <a:ext cx="735693" cy="790594"/>
          </a:xfrm>
          <a:prstGeom prst="rect">
            <a:avLst/>
          </a:prstGeom>
          <a:noFill/>
        </p:spPr>
      </p:pic>
      <p:sp>
        <p:nvSpPr>
          <p:cNvPr id="25" name="TextBox 24"/>
          <p:cNvSpPr txBox="1"/>
          <p:nvPr/>
        </p:nvSpPr>
        <p:spPr>
          <a:xfrm>
            <a:off x="6271046" y="213954"/>
            <a:ext cx="1255480" cy="615553"/>
          </a:xfrm>
          <a:prstGeom prst="rect">
            <a:avLst/>
          </a:prstGeom>
          <a:noFill/>
        </p:spPr>
        <p:txBody>
          <a:bodyPr wrap="square" lIns="0" tIns="0" rIns="0" bIns="0" rtlCol="0">
            <a:spAutoFit/>
          </a:bodyPr>
          <a:lstStyle/>
          <a:p>
            <a:r>
              <a:rPr lang="en-US" sz="2000" dirty="0" err="1" smtClean="0">
                <a:gradFill>
                  <a:gsLst>
                    <a:gs pos="0">
                      <a:schemeClr val="tx1"/>
                    </a:gs>
                    <a:gs pos="86000">
                      <a:schemeClr val="tx1"/>
                    </a:gs>
                  </a:gsLst>
                  <a:lin ang="5400000" scaled="0"/>
                </a:gradFill>
              </a:rPr>
              <a:t>Vivek</a:t>
            </a:r>
            <a:r>
              <a:rPr lang="en-US" sz="2000" dirty="0" smtClean="0">
                <a:gradFill>
                  <a:gsLst>
                    <a:gs pos="0">
                      <a:schemeClr val="tx1"/>
                    </a:gs>
                    <a:gs pos="86000">
                      <a:schemeClr val="tx1"/>
                    </a:gs>
                  </a:gsLst>
                  <a:lin ang="5400000" scaled="0"/>
                </a:gradFill>
              </a:rPr>
              <a:t> </a:t>
            </a:r>
            <a:r>
              <a:rPr lang="en-US" sz="2000" dirty="0" err="1" smtClean="0">
                <a:gradFill>
                  <a:gsLst>
                    <a:gs pos="0">
                      <a:schemeClr val="tx1"/>
                    </a:gs>
                    <a:gs pos="86000">
                      <a:schemeClr val="tx1"/>
                    </a:gs>
                  </a:gsLst>
                  <a:lin ang="5400000" scaled="0"/>
                </a:gradFill>
              </a:rPr>
              <a:t>Narasayya</a:t>
            </a:r>
            <a:endParaRPr lang="en-US" sz="2400" dirty="0" smtClean="0">
              <a:gradFill>
                <a:gsLst>
                  <a:gs pos="0">
                    <a:schemeClr val="tx1"/>
                  </a:gs>
                  <a:gs pos="86000">
                    <a:schemeClr val="tx1"/>
                  </a:gs>
                </a:gsLst>
                <a:lin ang="5400000" scaled="0"/>
              </a:gradFill>
            </a:endParaRPr>
          </a:p>
        </p:txBody>
      </p:sp>
      <p:sp>
        <p:nvSpPr>
          <p:cNvPr id="27" name="TextBox 26"/>
          <p:cNvSpPr txBox="1"/>
          <p:nvPr/>
        </p:nvSpPr>
        <p:spPr>
          <a:xfrm>
            <a:off x="7680737" y="213955"/>
            <a:ext cx="1446465" cy="615553"/>
          </a:xfrm>
          <a:prstGeom prst="rect">
            <a:avLst/>
          </a:prstGeom>
          <a:noFill/>
        </p:spPr>
        <p:txBody>
          <a:bodyPr wrap="square" lIns="0" tIns="0" rIns="0" bIns="0" rtlCol="0">
            <a:spAutoFit/>
          </a:bodyPr>
          <a:lstStyle/>
          <a:p>
            <a:r>
              <a:rPr lang="en-US" sz="2000" dirty="0" err="1" smtClean="0">
                <a:gradFill>
                  <a:gsLst>
                    <a:gs pos="0">
                      <a:schemeClr val="tx1"/>
                    </a:gs>
                    <a:gs pos="86000">
                      <a:schemeClr val="tx1"/>
                    </a:gs>
                  </a:gsLst>
                  <a:lin ang="5400000" scaled="0"/>
                </a:gradFill>
              </a:rPr>
              <a:t>Surajit</a:t>
            </a:r>
            <a:r>
              <a:rPr lang="en-US" sz="2000" dirty="0" smtClean="0">
                <a:gradFill>
                  <a:gsLst>
                    <a:gs pos="0">
                      <a:schemeClr val="tx1"/>
                    </a:gs>
                    <a:gs pos="86000">
                      <a:schemeClr val="tx1"/>
                    </a:gs>
                  </a:gsLst>
                  <a:lin ang="5400000" scaled="0"/>
                </a:gradFill>
              </a:rPr>
              <a:t> </a:t>
            </a:r>
            <a:r>
              <a:rPr lang="en-US" sz="2000" dirty="0" err="1" smtClean="0">
                <a:gradFill>
                  <a:gsLst>
                    <a:gs pos="0">
                      <a:schemeClr val="tx1"/>
                    </a:gs>
                    <a:gs pos="86000">
                      <a:schemeClr val="tx1"/>
                    </a:gs>
                  </a:gsLst>
                  <a:lin ang="5400000" scaled="0"/>
                </a:gradFill>
              </a:rPr>
              <a:t>Chaudhuri</a:t>
            </a:r>
            <a:endParaRPr lang="en-US" sz="2000" dirty="0" smtClean="0">
              <a:gradFill>
                <a:gsLst>
                  <a:gs pos="0">
                    <a:schemeClr val="tx1"/>
                  </a:gs>
                  <a:gs pos="86000">
                    <a:schemeClr val="tx1"/>
                  </a:gs>
                </a:gsLst>
                <a:lin ang="5400000" scaled="0"/>
              </a:gradFill>
            </a:endParaRPr>
          </a:p>
        </p:txBody>
      </p:sp>
      <p:sp>
        <p:nvSpPr>
          <p:cNvPr id="28" name="TextBox 27"/>
          <p:cNvSpPr txBox="1"/>
          <p:nvPr/>
        </p:nvSpPr>
        <p:spPr>
          <a:xfrm>
            <a:off x="4788302" y="254397"/>
            <a:ext cx="1255480" cy="615553"/>
          </a:xfrm>
          <a:prstGeom prst="rect">
            <a:avLst/>
          </a:prstGeom>
          <a:noFill/>
        </p:spPr>
        <p:txBody>
          <a:bodyPr wrap="square" lIns="0" tIns="0" rIns="0" bIns="0" rtlCol="0">
            <a:spAutoFit/>
          </a:bodyPr>
          <a:lstStyle/>
          <a:p>
            <a:r>
              <a:rPr lang="en-US" sz="2000" dirty="0" err="1" smtClean="0">
                <a:gradFill>
                  <a:gsLst>
                    <a:gs pos="0">
                      <a:schemeClr val="tx1"/>
                    </a:gs>
                    <a:gs pos="86000">
                      <a:schemeClr val="tx1"/>
                    </a:gs>
                  </a:gsLst>
                  <a:lin ang="5400000" scaled="0"/>
                </a:gradFill>
              </a:rPr>
              <a:t>Zhimin</a:t>
            </a:r>
            <a:r>
              <a:rPr lang="en-US" sz="2000" dirty="0" smtClean="0">
                <a:gradFill>
                  <a:gsLst>
                    <a:gs pos="0">
                      <a:schemeClr val="tx1"/>
                    </a:gs>
                    <a:gs pos="86000">
                      <a:schemeClr val="tx1"/>
                    </a:gs>
                  </a:gsLst>
                  <a:lin ang="5400000" scaled="0"/>
                </a:gradFill>
              </a:rPr>
              <a:t> Chen</a:t>
            </a:r>
            <a:endParaRPr lang="en-US" sz="2400" dirty="0" smtClean="0">
              <a:gradFill>
                <a:gsLst>
                  <a:gs pos="0">
                    <a:schemeClr val="tx1"/>
                  </a:gs>
                  <a:gs pos="86000">
                    <a:schemeClr val="tx1"/>
                  </a:gs>
                </a:gsLst>
                <a:lin ang="5400000" scaled="0"/>
              </a:gradFill>
            </a:endParaRPr>
          </a:p>
        </p:txBody>
      </p:sp>
      <p:sp>
        <p:nvSpPr>
          <p:cNvPr id="29" name="TextBox 28"/>
          <p:cNvSpPr txBox="1"/>
          <p:nvPr/>
        </p:nvSpPr>
        <p:spPr>
          <a:xfrm>
            <a:off x="3421972" y="254397"/>
            <a:ext cx="1255480" cy="615553"/>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Kris </a:t>
            </a:r>
            <a:r>
              <a:rPr lang="en-US" sz="2000" dirty="0" err="1" smtClean="0">
                <a:gradFill>
                  <a:gsLst>
                    <a:gs pos="0">
                      <a:schemeClr val="tx1"/>
                    </a:gs>
                    <a:gs pos="86000">
                      <a:schemeClr val="tx1"/>
                    </a:gs>
                  </a:gsLst>
                  <a:lin ang="5400000" scaled="0"/>
                </a:gradFill>
              </a:rPr>
              <a:t>Ganjam</a:t>
            </a:r>
            <a:endParaRPr lang="en-US" sz="2400" dirty="0" smtClean="0">
              <a:gradFill>
                <a:gsLst>
                  <a:gs pos="0">
                    <a:schemeClr val="tx1"/>
                  </a:gs>
                  <a:gs pos="86000">
                    <a:schemeClr val="tx1"/>
                  </a:gs>
                </a:gsLst>
                <a:lin ang="5400000" scaled="0"/>
              </a:gradFill>
            </a:endParaRPr>
          </a:p>
        </p:txBody>
      </p:sp>
      <p:sp>
        <p:nvSpPr>
          <p:cNvPr id="30" name="TextBox 29"/>
          <p:cNvSpPr txBox="1"/>
          <p:nvPr/>
        </p:nvSpPr>
        <p:spPr>
          <a:xfrm>
            <a:off x="1828800" y="262051"/>
            <a:ext cx="1441435" cy="615553"/>
          </a:xfrm>
          <a:prstGeom prst="rect">
            <a:avLst/>
          </a:prstGeom>
          <a:noFill/>
        </p:spPr>
        <p:txBody>
          <a:bodyPr wrap="square" lIns="0" tIns="0" rIns="0" bIns="0" rtlCol="0">
            <a:spAutoFit/>
          </a:bodyPr>
          <a:lstStyle/>
          <a:p>
            <a:r>
              <a:rPr lang="en-US" sz="2000" dirty="0" err="1" smtClean="0">
                <a:gradFill>
                  <a:gsLst>
                    <a:gs pos="0">
                      <a:schemeClr val="tx1"/>
                    </a:gs>
                    <a:gs pos="86000">
                      <a:schemeClr val="tx1"/>
                    </a:gs>
                  </a:gsLst>
                  <a:lin ang="5400000" scaled="0"/>
                </a:gradFill>
              </a:rPr>
              <a:t>Kaushik</a:t>
            </a:r>
            <a:r>
              <a:rPr lang="en-US" sz="2000" dirty="0" smtClean="0">
                <a:gradFill>
                  <a:gsLst>
                    <a:gs pos="0">
                      <a:schemeClr val="tx1"/>
                    </a:gs>
                    <a:gs pos="86000">
                      <a:schemeClr val="tx1"/>
                    </a:gs>
                  </a:gsLst>
                  <a:lin ang="5400000" scaled="0"/>
                </a:gradFill>
              </a:rPr>
              <a:t> </a:t>
            </a:r>
            <a:r>
              <a:rPr lang="en-US" sz="2000" dirty="0" err="1" smtClean="0">
                <a:gradFill>
                  <a:gsLst>
                    <a:gs pos="0">
                      <a:schemeClr val="tx1"/>
                    </a:gs>
                    <a:gs pos="86000">
                      <a:schemeClr val="tx1"/>
                    </a:gs>
                  </a:gsLst>
                  <a:lin ang="5400000" scaled="0"/>
                </a:gradFill>
              </a:rPr>
              <a:t>Chakrabarti</a:t>
            </a:r>
            <a:endParaRPr lang="en-US" sz="2400" dirty="0" smtClean="0">
              <a:gradFill>
                <a:gsLst>
                  <a:gs pos="0">
                    <a:schemeClr val="tx1"/>
                  </a:gs>
                  <a:gs pos="86000">
                    <a:schemeClr val="tx1"/>
                  </a:gs>
                </a:gsLst>
                <a:lin ang="5400000" scaled="0"/>
              </a:gradFill>
            </a:endParaRPr>
          </a:p>
        </p:txBody>
      </p:sp>
      <p:sp>
        <p:nvSpPr>
          <p:cNvPr id="31" name="TextBox 30"/>
          <p:cNvSpPr txBox="1"/>
          <p:nvPr/>
        </p:nvSpPr>
        <p:spPr>
          <a:xfrm>
            <a:off x="427261" y="262051"/>
            <a:ext cx="1009654" cy="615553"/>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Tao Cheng</a:t>
            </a:r>
            <a:endParaRPr lang="en-US" sz="2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9890924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13362"/>
            <a:ext cx="8363938" cy="498598"/>
          </a:xfrm>
        </p:spPr>
        <p:txBody>
          <a:bodyPr/>
          <a:lstStyle/>
          <a:p>
            <a:r>
              <a:rPr lang="en-US" dirty="0" smtClean="0"/>
              <a:t>Why mine semantics about entities?</a:t>
            </a:r>
            <a:endParaRPr lang="en-US" dirty="0"/>
          </a:p>
        </p:txBody>
      </p:sp>
      <p:sp>
        <p:nvSpPr>
          <p:cNvPr id="3" name="Text Placeholder 2"/>
          <p:cNvSpPr>
            <a:spLocks noGrp="1"/>
          </p:cNvSpPr>
          <p:nvPr>
            <p:ph type="body" sz="quarter" idx="10"/>
          </p:nvPr>
        </p:nvSpPr>
        <p:spPr>
          <a:xfrm>
            <a:off x="345894" y="857797"/>
            <a:ext cx="7201535" cy="651689"/>
          </a:xfrm>
        </p:spPr>
        <p:txBody>
          <a:bodyPr/>
          <a:lstStyle/>
          <a:p>
            <a:r>
              <a:rPr lang="en-US" dirty="0" smtClean="0"/>
              <a:t>Entities are everywhere</a:t>
            </a:r>
            <a:endParaRPr lang="en-US" dirty="0"/>
          </a:p>
          <a:p>
            <a:pPr marL="345283" lvl="1" indent="0">
              <a:buNone/>
            </a:pPr>
            <a:endParaRPr lang="en-US" dirty="0" smtClean="0"/>
          </a:p>
          <a:p>
            <a:pPr lvl="1"/>
            <a:endParaRPr lang="en-US" dirty="0" smtClean="0"/>
          </a:p>
        </p:txBody>
      </p:sp>
      <p:sp>
        <p:nvSpPr>
          <p:cNvPr id="7" name="Text Placeholder 2"/>
          <p:cNvSpPr txBox="1">
            <a:spLocks/>
          </p:cNvSpPr>
          <p:nvPr/>
        </p:nvSpPr>
        <p:spPr>
          <a:xfrm>
            <a:off x="181651" y="1351282"/>
            <a:ext cx="4588961" cy="3402470"/>
          </a:xfrm>
          <a:prstGeom prst="rect">
            <a:avLst/>
          </a:prstGeom>
        </p:spPr>
        <p:txBody>
          <a:bodyPr vert="horz" wrap="square" lIns="0" tIns="0" rIns="0" bIns="0" rtlCol="0">
            <a:spAutoFit/>
          </a:bodyPr>
          <a:lstStyle>
            <a:lvl1pPr marL="345282" indent="-345282" algn="l" defTabSz="685778"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solidFill>
                  <a:srgbClr val="FFC000"/>
                </a:solidFill>
              </a:rPr>
              <a:t>Data:</a:t>
            </a:r>
          </a:p>
          <a:p>
            <a:pPr lvl="1"/>
            <a:r>
              <a:rPr lang="en-US" dirty="0" smtClean="0"/>
              <a:t>Most data on the web and inside the enterprise are about entities</a:t>
            </a:r>
          </a:p>
          <a:p>
            <a:pPr lvl="1"/>
            <a:r>
              <a:rPr lang="en-US" dirty="0" smtClean="0"/>
              <a:t>Product catalogs in e-</a:t>
            </a:r>
            <a:r>
              <a:rPr lang="en-US" dirty="0" err="1" smtClean="0"/>
              <a:t>tailers</a:t>
            </a:r>
            <a:endParaRPr lang="en-US" dirty="0" smtClean="0"/>
          </a:p>
          <a:p>
            <a:pPr lvl="1"/>
            <a:r>
              <a:rPr lang="en-US" dirty="0" smtClean="0"/>
              <a:t>Tables on the web </a:t>
            </a:r>
          </a:p>
          <a:p>
            <a:pPr lvl="1"/>
            <a:r>
              <a:rPr lang="en-US" dirty="0" smtClean="0"/>
              <a:t>Tables within an enterprise</a:t>
            </a:r>
          </a:p>
          <a:p>
            <a:pPr lvl="1"/>
            <a:r>
              <a:rPr lang="en-US" dirty="0" err="1" smtClean="0"/>
              <a:t>Knowledgebases</a:t>
            </a:r>
            <a:r>
              <a:rPr lang="en-US" dirty="0" smtClean="0"/>
              <a:t> (Wikipedia, Freebase)</a:t>
            </a:r>
          </a:p>
          <a:p>
            <a:pPr lvl="1"/>
            <a:r>
              <a:rPr lang="en-US" dirty="0" smtClean="0"/>
              <a:t>…</a:t>
            </a:r>
          </a:p>
          <a:p>
            <a:pPr marL="345283" lvl="1" indent="0">
              <a:buNone/>
            </a:pPr>
            <a:endParaRPr lang="en-US" dirty="0" smtClean="0"/>
          </a:p>
        </p:txBody>
      </p:sp>
      <p:sp>
        <p:nvSpPr>
          <p:cNvPr id="8" name="Text Placeholder 2"/>
          <p:cNvSpPr txBox="1">
            <a:spLocks/>
          </p:cNvSpPr>
          <p:nvPr/>
        </p:nvSpPr>
        <p:spPr>
          <a:xfrm>
            <a:off x="4770612" y="1351282"/>
            <a:ext cx="4267200" cy="2982355"/>
          </a:xfrm>
          <a:prstGeom prst="rect">
            <a:avLst/>
          </a:prstGeom>
        </p:spPr>
        <p:txBody>
          <a:bodyPr vert="horz" wrap="square" lIns="0" tIns="0" rIns="0" bIns="0" rtlCol="0">
            <a:spAutoFit/>
          </a:bodyPr>
          <a:lstStyle>
            <a:lvl1pPr marL="345282" indent="-345282" algn="l" defTabSz="685778"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Tx/>
              <a:buBlip>
                <a:blip r:embed="rId2"/>
              </a:buBlip>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Tx/>
              <a:buBlip>
                <a:blip r:embed="rId2"/>
              </a:buBlip>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solidFill>
                  <a:srgbClr val="FFC000"/>
                </a:solidFill>
              </a:rPr>
              <a:t>Tasks:</a:t>
            </a:r>
          </a:p>
          <a:p>
            <a:pPr lvl="1"/>
            <a:r>
              <a:rPr lang="en-US" dirty="0" smtClean="0"/>
              <a:t>Most consumer and enterprise tasks are about entities</a:t>
            </a:r>
          </a:p>
          <a:p>
            <a:pPr lvl="1"/>
            <a:r>
              <a:rPr lang="en-US" dirty="0" smtClean="0"/>
              <a:t>Searching for products, movies, places, hotels, restaurants, ….</a:t>
            </a:r>
          </a:p>
          <a:p>
            <a:pPr lvl="1"/>
            <a:r>
              <a:rPr lang="en-US" dirty="0" smtClean="0"/>
              <a:t>Business Data Analysis</a:t>
            </a:r>
          </a:p>
          <a:p>
            <a:pPr lvl="1"/>
            <a:r>
              <a:rPr lang="en-US" dirty="0" smtClean="0"/>
              <a:t>Social Media Analytics</a:t>
            </a:r>
          </a:p>
          <a:p>
            <a:pPr lvl="1"/>
            <a:r>
              <a:rPr lang="en-US" dirty="0" smtClean="0"/>
              <a:t>…</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103" y="4437650"/>
            <a:ext cx="2106291" cy="190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3601" y="4437649"/>
            <a:ext cx="2176213" cy="190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6858" y="4437650"/>
            <a:ext cx="2152014" cy="190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477334"/>
            <a:ext cx="2351314" cy="186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594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Entity Semantics Mining</a:t>
            </a:r>
            <a:endParaRPr lang="en-US" dirty="0"/>
          </a:p>
        </p:txBody>
      </p:sp>
      <p:sp>
        <p:nvSpPr>
          <p:cNvPr id="3" name="Text Placeholder 2"/>
          <p:cNvSpPr>
            <a:spLocks noGrp="1"/>
          </p:cNvSpPr>
          <p:nvPr>
            <p:ph type="body" sz="quarter" idx="10"/>
          </p:nvPr>
        </p:nvSpPr>
        <p:spPr>
          <a:xfrm>
            <a:off x="360408" y="785226"/>
            <a:ext cx="8363938" cy="5853910"/>
          </a:xfrm>
        </p:spPr>
        <p:txBody>
          <a:bodyPr/>
          <a:lstStyle/>
          <a:p>
            <a:r>
              <a:rPr lang="en-US" dirty="0" smtClean="0"/>
              <a:t>Given an entity (or set of entities), what are other ways it is referred to?</a:t>
            </a:r>
          </a:p>
          <a:p>
            <a:pPr lvl="1"/>
            <a:r>
              <a:rPr lang="en-US" b="1" dirty="0" smtClean="0">
                <a:solidFill>
                  <a:srgbClr val="FFC000"/>
                </a:solidFill>
              </a:rPr>
              <a:t>Entity Synonyms</a:t>
            </a:r>
          </a:p>
          <a:p>
            <a:r>
              <a:rPr lang="en-US" dirty="0" smtClean="0"/>
              <a:t>Given a set of entities, what are the interesting attributes of these entities?</a:t>
            </a:r>
          </a:p>
          <a:p>
            <a:pPr lvl="1"/>
            <a:r>
              <a:rPr lang="en-US" b="1" dirty="0">
                <a:solidFill>
                  <a:srgbClr val="FFC000"/>
                </a:solidFill>
              </a:rPr>
              <a:t>Entity Attribute Discovery</a:t>
            </a:r>
          </a:p>
          <a:p>
            <a:r>
              <a:rPr lang="en-US" dirty="0" smtClean="0"/>
              <a:t>Given a set of entities and an attribute, what are values of the entities on that attribute?</a:t>
            </a:r>
          </a:p>
          <a:p>
            <a:pPr lvl="1"/>
            <a:r>
              <a:rPr lang="en-US" b="1" dirty="0">
                <a:solidFill>
                  <a:srgbClr val="FFC000"/>
                </a:solidFill>
              </a:rPr>
              <a:t>Entity Augmentation</a:t>
            </a:r>
          </a:p>
          <a:p>
            <a:r>
              <a:rPr lang="en-US" dirty="0" smtClean="0"/>
              <a:t>Given a set of entities and a text corpus, what are the semantic mentions of the entity in the corpus?</a:t>
            </a:r>
          </a:p>
          <a:p>
            <a:pPr lvl="1"/>
            <a:r>
              <a:rPr lang="en-US" b="1" dirty="0">
                <a:solidFill>
                  <a:srgbClr val="FFC000"/>
                </a:solidFill>
              </a:rPr>
              <a:t>Entity </a:t>
            </a:r>
            <a:r>
              <a:rPr lang="en-US" b="1" dirty="0" smtClean="0">
                <a:solidFill>
                  <a:srgbClr val="FFC000"/>
                </a:solidFill>
              </a:rPr>
              <a:t>Linking</a:t>
            </a:r>
            <a:endParaRPr lang="en-US" b="1" dirty="0">
              <a:solidFill>
                <a:srgbClr val="FFC000"/>
              </a:solidFill>
            </a:endParaRPr>
          </a:p>
          <a:p>
            <a:r>
              <a:rPr lang="en-US" dirty="0" smtClean="0"/>
              <a:t>Given a set of entities, find phrases (“tags”) describing those entities?</a:t>
            </a:r>
          </a:p>
          <a:p>
            <a:pPr lvl="1"/>
            <a:r>
              <a:rPr lang="en-US" b="1" dirty="0">
                <a:solidFill>
                  <a:srgbClr val="FFC000"/>
                </a:solidFill>
              </a:rPr>
              <a:t>Entity Tagging</a:t>
            </a:r>
          </a:p>
          <a:p>
            <a:endParaRPr lang="en-US" dirty="0"/>
          </a:p>
        </p:txBody>
      </p:sp>
    </p:spTree>
    <p:extLst>
      <p:ext uri="{BB962C8B-B14F-4D97-AF65-F5344CB8AC3E}">
        <p14:creationId xmlns:p14="http://schemas.microsoft.com/office/powerpoint/2010/main" val="818341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Text Placeholder 2"/>
          <p:cNvSpPr>
            <a:spLocks noGrp="1"/>
          </p:cNvSpPr>
          <p:nvPr>
            <p:ph type="body" sz="quarter" idx="10"/>
          </p:nvPr>
        </p:nvSpPr>
        <p:spPr>
          <a:xfrm>
            <a:off x="389436" y="1351284"/>
            <a:ext cx="8363938" cy="3734869"/>
          </a:xfrm>
        </p:spPr>
        <p:txBody>
          <a:bodyPr/>
          <a:lstStyle/>
          <a:p>
            <a:r>
              <a:rPr lang="en-US" dirty="0"/>
              <a:t>Entity semantics Mining</a:t>
            </a:r>
          </a:p>
          <a:p>
            <a:r>
              <a:rPr lang="en-US" dirty="0">
                <a:solidFill>
                  <a:srgbClr val="FFC000"/>
                </a:solidFill>
              </a:rPr>
              <a:t>Earlier efforts</a:t>
            </a:r>
          </a:p>
          <a:p>
            <a:r>
              <a:rPr lang="en-US" dirty="0" smtClean="0"/>
              <a:t>Data-driven approaches</a:t>
            </a:r>
          </a:p>
          <a:p>
            <a:pPr lvl="1"/>
            <a:r>
              <a:rPr lang="en-US" dirty="0" smtClean="0"/>
              <a:t>Case Study 1: Entity synonyms</a:t>
            </a:r>
          </a:p>
          <a:p>
            <a:pPr lvl="1"/>
            <a:r>
              <a:rPr lang="en-US" dirty="0" smtClean="0"/>
              <a:t>Case Study 2: Entity attribute discovery</a:t>
            </a:r>
          </a:p>
          <a:p>
            <a:pPr lvl="1"/>
            <a:r>
              <a:rPr lang="en-US" dirty="0" smtClean="0"/>
              <a:t>Case Study 3: Entity augmentation</a:t>
            </a:r>
          </a:p>
          <a:p>
            <a:pPr lvl="1"/>
            <a:r>
              <a:rPr lang="en-US" dirty="0" smtClean="0"/>
              <a:t>Case Study 4: Entity linking</a:t>
            </a:r>
          </a:p>
          <a:p>
            <a:pPr lvl="1"/>
            <a:r>
              <a:rPr lang="en-US" dirty="0" smtClean="0"/>
              <a:t>Case Study 5: Entity tagging</a:t>
            </a:r>
          </a:p>
          <a:p>
            <a:r>
              <a:rPr lang="en-US" dirty="0" smtClean="0"/>
              <a:t>Outlook and challenges</a:t>
            </a:r>
          </a:p>
          <a:p>
            <a:pPr marL="0" indent="0">
              <a:buNone/>
            </a:pPr>
            <a:endParaRPr lang="en-US" dirty="0" smtClean="0"/>
          </a:p>
        </p:txBody>
      </p:sp>
    </p:spTree>
    <p:extLst>
      <p:ext uri="{BB962C8B-B14F-4D97-AF65-F5344CB8AC3E}">
        <p14:creationId xmlns:p14="http://schemas.microsoft.com/office/powerpoint/2010/main" val="235399995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US Public Sector CIO Summit 2010 16x9 (2)">
  <a:themeElements>
    <a:clrScheme name="US Public Sector 2010">
      <a:dk1>
        <a:sysClr val="windowText" lastClr="000000"/>
      </a:dk1>
      <a:lt1>
        <a:sysClr val="window" lastClr="FFFFFF"/>
      </a:lt1>
      <a:dk2>
        <a:srgbClr val="575F6D"/>
      </a:dk2>
      <a:lt2>
        <a:srgbClr val="FFF39D"/>
      </a:lt2>
      <a:accent1>
        <a:srgbClr val="FE8637"/>
      </a:accent1>
      <a:accent2>
        <a:srgbClr val="00B0F0"/>
      </a:accent2>
      <a:accent3>
        <a:srgbClr val="00B050"/>
      </a:accent3>
      <a:accent4>
        <a:srgbClr val="F5CD2D"/>
      </a:accent4>
      <a:accent5>
        <a:srgbClr val="AEBAD5"/>
      </a:accent5>
      <a:accent6>
        <a:srgbClr val="002060"/>
      </a:accent6>
      <a:hlink>
        <a:srgbClr val="00B0F0"/>
      </a:hlink>
      <a:folHlink>
        <a:srgbClr val="FFF39D"/>
      </a:folHlink>
    </a:clrScheme>
    <a:fontScheme name="Segoe UI">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sz="2400"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FacultySummit2010_2007Template_r03">
  <a:themeElements>
    <a:clrScheme name="FacultySummit2010">
      <a:dk1>
        <a:srgbClr val="000000"/>
      </a:dk1>
      <a:lt1>
        <a:srgbClr val="FFFFFF"/>
      </a:lt1>
      <a:dk2>
        <a:srgbClr val="17375E"/>
      </a:dk2>
      <a:lt2>
        <a:srgbClr val="8ED0D2"/>
      </a:lt2>
      <a:accent1>
        <a:srgbClr val="404040"/>
      </a:accent1>
      <a:accent2>
        <a:srgbClr val="008080"/>
      </a:accent2>
      <a:accent3>
        <a:srgbClr val="792919"/>
      </a:accent3>
      <a:accent4>
        <a:srgbClr val="5C9622"/>
      </a:accent4>
      <a:accent5>
        <a:srgbClr val="C86900"/>
      </a:accent5>
      <a:accent6>
        <a:srgbClr val="3366CC"/>
      </a:accent6>
      <a:hlink>
        <a:srgbClr val="1D4775"/>
      </a:hlink>
      <a:folHlink>
        <a:srgbClr val="333399"/>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2"/>
        </a:lnRef>
        <a:fillRef idx="3">
          <a:schemeClr val="accent2"/>
        </a:fillRef>
        <a:effectRef idx="3">
          <a:schemeClr val="accent2"/>
        </a:effectRef>
        <a:fontRef idx="minor">
          <a:schemeClr val="lt1"/>
        </a:fontRef>
      </a:style>
    </a:spDef>
    <a:txDef>
      <a:spPr>
        <a:noFill/>
      </a:spPr>
      <a:bodyPr wrap="non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29318</TotalTime>
  <Words>5981</Words>
  <Application>Microsoft Office PowerPoint</Application>
  <PresentationFormat>Custom</PresentationFormat>
  <Paragraphs>1283</Paragraphs>
  <Slides>63</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6" baseType="lpstr">
      <vt:lpstr>US Public Sector CIO Summit 2010 16x9 (2)</vt:lpstr>
      <vt:lpstr>FacultySummit2010_2007Template_r03</vt:lpstr>
      <vt:lpstr>Microsoft Excel Chart</vt:lpstr>
      <vt:lpstr>Simple Models, Lots of Data:  Mining semantics about entities using Web-Scale Data</vt:lpstr>
      <vt:lpstr>Computers Doing Complex Tasks </vt:lpstr>
      <vt:lpstr>Initial attempts: Using algorithms, rules and heuristics </vt:lpstr>
      <vt:lpstr>Initial attempts: Using algorithms, rules and heuristics</vt:lpstr>
      <vt:lpstr>Emergence of Data-driven systems</vt:lpstr>
      <vt:lpstr>Outline of talk</vt:lpstr>
      <vt:lpstr>Why mine semantics about entities?</vt:lpstr>
      <vt:lpstr>Examples of Entity Semantics Mining</vt:lpstr>
      <vt:lpstr>Outline of talk</vt:lpstr>
      <vt:lpstr>Earlier Efforts Towards Entity Semantics</vt:lpstr>
      <vt:lpstr>Outline of talk</vt:lpstr>
      <vt:lpstr>Why entity synonyms?</vt:lpstr>
      <vt:lpstr>Why entity synonyms?</vt:lpstr>
      <vt:lpstr>Discovering Synonyms</vt:lpstr>
      <vt:lpstr>Step 1: Generation of Candidate Synonyms</vt:lpstr>
      <vt:lpstr>Step 2: Filtering of Candidate Synonyms</vt:lpstr>
      <vt:lpstr>Not good enough: Click log sparsity</vt:lpstr>
      <vt:lpstr>Not good enough: Not of same semantic type</vt:lpstr>
      <vt:lpstr>Context Similarity</vt:lpstr>
      <vt:lpstr>Construct Context Vectors</vt:lpstr>
      <vt:lpstr>Same type =&gt; High Context Similarity</vt:lpstr>
      <vt:lpstr>Not good enough: Long entity names</vt:lpstr>
      <vt:lpstr>Summary</vt:lpstr>
      <vt:lpstr>Outline of talk</vt:lpstr>
      <vt:lpstr>Information gathering</vt:lpstr>
      <vt:lpstr>3 APIs for Information Gathering</vt:lpstr>
      <vt:lpstr>Main Insight</vt:lpstr>
      <vt:lpstr>Initial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model holistic match?</vt:lpstr>
      <vt:lpstr>Data Model</vt:lpstr>
      <vt:lpstr>Augmentation Framework</vt:lpstr>
      <vt:lpstr>Problem to solve: Holistic matching of EAB Tables</vt:lpstr>
      <vt:lpstr>PowerPoint Presentation</vt:lpstr>
      <vt:lpstr>Summary</vt:lpstr>
      <vt:lpstr>Outline of talk</vt:lpstr>
      <vt:lpstr>Entity Linking Problem</vt:lpstr>
      <vt:lpstr>Existing solutions</vt:lpstr>
      <vt:lpstr>Insight – leverage homogeneity (1)</vt:lpstr>
      <vt:lpstr>Insight – leverage homogeneity (1)</vt:lpstr>
      <vt:lpstr>Insight – leverage homogeneity (1)</vt:lpstr>
      <vt:lpstr>Insight – leverage homogeneity (1)</vt:lpstr>
      <vt:lpstr>Insight – leverage homogeneity (1)</vt:lpstr>
      <vt:lpstr>Insight – leverage homogeneity (2)</vt:lpstr>
      <vt:lpstr>Insight – leverage homogeneity (3)</vt:lpstr>
      <vt:lpstr>Insight – leverage homogeneity (3)</vt:lpstr>
      <vt:lpstr>Insight – leverage homogeneity (3)</vt:lpstr>
      <vt:lpstr>Insight – leverage homogeneity (3)</vt:lpstr>
      <vt:lpstr>Modeling using Graph (MentionRank)</vt:lpstr>
      <vt:lpstr>Summary</vt:lpstr>
      <vt:lpstr>Outlook and 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Frontiers in  Business Intelligence</dc:title>
  <dc:creator>Vivek Narasayya</dc:creator>
  <cp:lastModifiedBy>Kaushik Chakrabarti</cp:lastModifiedBy>
  <cp:revision>2479</cp:revision>
  <cp:lastPrinted>2011-08-24T00:48:11Z</cp:lastPrinted>
  <dcterms:created xsi:type="dcterms:W3CDTF">2010-02-12T20:08:21Z</dcterms:created>
  <dcterms:modified xsi:type="dcterms:W3CDTF">2012-08-16T20:46:01Z</dcterms:modified>
</cp:coreProperties>
</file>